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1" r:id="rId6"/>
    <p:sldId id="259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FFFF00"/>
    <a:srgbClr val="47B0F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4" autoAdjust="0"/>
    <p:restoredTop sz="94660"/>
  </p:normalViewPr>
  <p:slideViewPr>
    <p:cSldViewPr>
      <p:cViewPr varScale="1">
        <p:scale>
          <a:sx n="86" d="100"/>
          <a:sy n="86" d="100"/>
        </p:scale>
        <p:origin x="-10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95B3D-3404-4169-95BB-D5219965CE24}" type="datetimeFigureOut">
              <a:rPr lang="th-TH" smtClean="0"/>
              <a:pPr/>
              <a:t>19/08/57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94BB-0D79-40AA-86B6-1842F076D6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95B3D-3404-4169-95BB-D5219965CE24}" type="datetimeFigureOut">
              <a:rPr lang="th-TH" smtClean="0"/>
              <a:pPr/>
              <a:t>19/08/57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94BB-0D79-40AA-86B6-1842F076D6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95B3D-3404-4169-95BB-D5219965CE24}" type="datetimeFigureOut">
              <a:rPr lang="th-TH" smtClean="0"/>
              <a:pPr/>
              <a:t>19/08/57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94BB-0D79-40AA-86B6-1842F076D6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95B3D-3404-4169-95BB-D5219965CE24}" type="datetimeFigureOut">
              <a:rPr lang="th-TH" smtClean="0"/>
              <a:pPr/>
              <a:t>19/08/57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94BB-0D79-40AA-86B6-1842F076D6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95B3D-3404-4169-95BB-D5219965CE24}" type="datetimeFigureOut">
              <a:rPr lang="th-TH" smtClean="0"/>
              <a:pPr/>
              <a:t>19/08/57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94BB-0D79-40AA-86B6-1842F076D6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95B3D-3404-4169-95BB-D5219965CE24}" type="datetimeFigureOut">
              <a:rPr lang="th-TH" smtClean="0"/>
              <a:pPr/>
              <a:t>19/08/57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94BB-0D79-40AA-86B6-1842F076D6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95B3D-3404-4169-95BB-D5219965CE24}" type="datetimeFigureOut">
              <a:rPr lang="th-TH" smtClean="0"/>
              <a:pPr/>
              <a:t>19/08/57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94BB-0D79-40AA-86B6-1842F076D6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95B3D-3404-4169-95BB-D5219965CE24}" type="datetimeFigureOut">
              <a:rPr lang="th-TH" smtClean="0"/>
              <a:pPr/>
              <a:t>19/08/57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94BB-0D79-40AA-86B6-1842F076D6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95B3D-3404-4169-95BB-D5219965CE24}" type="datetimeFigureOut">
              <a:rPr lang="th-TH" smtClean="0"/>
              <a:pPr/>
              <a:t>19/08/57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94BB-0D79-40AA-86B6-1842F076D6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95B3D-3404-4169-95BB-D5219965CE24}" type="datetimeFigureOut">
              <a:rPr lang="th-TH" smtClean="0"/>
              <a:pPr/>
              <a:t>19/08/57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94BB-0D79-40AA-86B6-1842F076D6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95B3D-3404-4169-95BB-D5219965CE24}" type="datetimeFigureOut">
              <a:rPr lang="th-TH" smtClean="0"/>
              <a:pPr/>
              <a:t>19/08/57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A94BB-0D79-40AA-86B6-1842F076D6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95B3D-3404-4169-95BB-D5219965CE24}" type="datetimeFigureOut">
              <a:rPr lang="th-TH" smtClean="0"/>
              <a:pPr/>
              <a:t>19/08/57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A94BB-0D79-40AA-86B6-1842F076D673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th.wikipedia.org/wiki/%E0%B8%A0%E0%B8%B2%E0%B8%A9%E0%B8%B2%E0%B8%AD%E0%B8%B1%E0%B8%87%E0%B8%81%E0%B8%A4%E0%B8%A9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785786" y="642918"/>
            <a:ext cx="7772400" cy="1928825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h-TH" sz="6000" b="1" dirty="0" smtClean="0">
                <a:solidFill>
                  <a:srgbClr val="FFFF00"/>
                </a:solidFill>
              </a:rPr>
              <a:t>ระบบการบริหารการเงินการคลังของรัฐ</a:t>
            </a:r>
            <a:endParaRPr lang="th-TH" sz="6000" b="1" dirty="0">
              <a:solidFill>
                <a:srgbClr val="FFFF00"/>
              </a:solidFill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785786" y="2786058"/>
            <a:ext cx="7715304" cy="2852742"/>
          </a:xfrm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r>
              <a:rPr lang="th-TH" sz="6000" b="1" dirty="0" smtClean="0">
                <a:solidFill>
                  <a:srgbClr val="FF0000"/>
                </a:solidFill>
                <a:cs typeface="+mn-cs"/>
              </a:rPr>
              <a:t>เป้าหมายและเครื่องมือ</a:t>
            </a:r>
          </a:p>
          <a:p>
            <a:r>
              <a:rPr lang="th-TH" sz="6000" b="1" dirty="0" smtClean="0">
                <a:solidFill>
                  <a:srgbClr val="FF0000"/>
                </a:solidFill>
                <a:cs typeface="+mn-cs"/>
              </a:rPr>
              <a:t>ทางเศรษฐกิจ</a:t>
            </a:r>
          </a:p>
          <a:p>
            <a:endParaRPr lang="th-TH" sz="60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th-TH" b="1" dirty="0" smtClean="0"/>
              <a:t>เครื่องมือ</a:t>
            </a:r>
            <a:r>
              <a:rPr lang="th-TH" b="1" dirty="0" smtClean="0">
                <a:solidFill>
                  <a:schemeClr val="tx1"/>
                </a:solidFill>
              </a:rPr>
              <a:t>ทางเศรษฐกิจ/</a:t>
            </a:r>
            <a:r>
              <a:rPr lang="th-TH" b="1" dirty="0" smtClean="0">
                <a:solidFill>
                  <a:srgbClr val="FF0000"/>
                </a:solidFill>
              </a:rPr>
              <a:t>นโยบายการคลัง/</a:t>
            </a:r>
            <a:r>
              <a:rPr lang="th-TH" b="1" dirty="0" smtClean="0">
                <a:solidFill>
                  <a:srgbClr val="7030A0"/>
                </a:solidFill>
              </a:rPr>
              <a:t>การจัดเก็บรายได้ 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th-TH" b="1" dirty="0" smtClean="0"/>
              <a:t>1. </a:t>
            </a:r>
            <a:r>
              <a:rPr lang="th-TH" b="1" dirty="0" smtClean="0">
                <a:solidFill>
                  <a:srgbClr val="7030A0"/>
                </a:solidFill>
              </a:rPr>
              <a:t>การจัดเก็บรายได้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Revenue collection</a:t>
            </a:r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th-TH" b="1" dirty="0" smtClean="0"/>
              <a:t>1.1 กรมสรรพกร เช่น ภาษีเงินได้ / ภาษีมูลค่าเพิ่ม</a:t>
            </a:r>
          </a:p>
          <a:p>
            <a:pPr marL="514350" indent="-514350">
              <a:buNone/>
            </a:pPr>
            <a:r>
              <a:rPr lang="th-TH" sz="2400" b="1" dirty="0" smtClean="0"/>
              <a:t>	</a:t>
            </a:r>
            <a:r>
              <a:rPr lang="th-TH" sz="2400" b="1" dirty="0"/>
              <a:t> </a:t>
            </a:r>
            <a:r>
              <a:rPr lang="th-TH" sz="2400" b="1" u="sng" dirty="0"/>
              <a:t>ภาษีเงินได้บุคคล</a:t>
            </a:r>
            <a:r>
              <a:rPr lang="th-TH" sz="2400" b="1" u="sng" dirty="0" smtClean="0"/>
              <a:t>ธรรมดา</a:t>
            </a:r>
            <a:r>
              <a:rPr lang="th-TH" sz="2400" b="1" dirty="0"/>
              <a:t> </a:t>
            </a:r>
            <a:r>
              <a:rPr lang="en-US" sz="2400" b="1" dirty="0" smtClean="0"/>
              <a:t>Individual Income Tax</a:t>
            </a:r>
            <a:r>
              <a:rPr lang="th-TH" sz="2400" b="1" dirty="0" smtClean="0"/>
              <a:t> </a:t>
            </a:r>
            <a:r>
              <a:rPr lang="th-TH" sz="2400" b="1" dirty="0"/>
              <a:t>คือ ภาษีที่จัดเก็บจากบุคคลทั่วไป หรือจากหน่วยภาษีที่มีลักษณะพิเศษ ตามที่กฎหมายกำหนดและมีรายได้เกิดขึ้นตามเกณฑ์ที่กำหนด โดยปกติจัดเก็บเป็นรายปี รายได้ที่เกิดขึ้นในปีใดๆ ผู้มีรายได้มีหน้าที่ต้องนำไปแสดงรายการตนเองตามแบบแสดงรายการภาษีที่กำหนดภายในเดือนมกราคมถึงมีนาคมของปีถัดไป สำหรับผู้มีเงิน</a:t>
            </a:r>
            <a:r>
              <a:rPr lang="th-TH" sz="2400" b="1" dirty="0" smtClean="0"/>
              <a:t>ได้ บาง</a:t>
            </a:r>
            <a:r>
              <a:rPr lang="th-TH" sz="2400" b="1" dirty="0"/>
              <a:t>กรณีกฎหมายยังกำหนดให้ยื่นแบบฯ เสียภาษีตอนครึ่งปี สำหรับรายได้ ที่เกิดขึ้นจริงในช่วงครึ่งปีแรก เพื่อเป็นการบรรเทาภาระภาษีที่ต้องชำระและเงิน</a:t>
            </a:r>
            <a:r>
              <a:rPr lang="th-TH" sz="2400" b="1" dirty="0" smtClean="0"/>
              <a:t>ได้ บาง</a:t>
            </a:r>
            <a:r>
              <a:rPr lang="th-TH" sz="2400" b="1" dirty="0"/>
              <a:t>กรณี กฎหมายกำหนดให้ ผู้จ่ายทำหน้าที่หักภาษี ณ ที่จ่ายจากเงินได้ที่จ่ายบางส่วน เพื่อให้มีการทยอยชำระภาษีขณะที่มีเงินได้เกิดขึ้นอีกด้วย</a:t>
            </a:r>
            <a:endParaRPr lang="en-US" sz="2400" b="1" dirty="0" smtClean="0"/>
          </a:p>
          <a:p>
            <a:pPr marL="514350" indent="-514350">
              <a:buNone/>
            </a:pPr>
            <a:endParaRPr lang="th-TH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th-TH" b="1" dirty="0" smtClean="0"/>
              <a:t>เครื่องมือ</a:t>
            </a:r>
            <a:r>
              <a:rPr lang="th-TH" b="1" dirty="0" smtClean="0">
                <a:solidFill>
                  <a:schemeClr val="tx1"/>
                </a:solidFill>
              </a:rPr>
              <a:t>ทางเศรษฐกิจ/</a:t>
            </a:r>
            <a:r>
              <a:rPr lang="th-TH" b="1" dirty="0" smtClean="0">
                <a:solidFill>
                  <a:srgbClr val="FF0000"/>
                </a:solidFill>
              </a:rPr>
              <a:t>นโยบายการคลัง /</a:t>
            </a:r>
            <a:r>
              <a:rPr lang="th-TH" b="1" dirty="0" smtClean="0">
                <a:solidFill>
                  <a:srgbClr val="7030A0"/>
                </a:solidFill>
              </a:rPr>
              <a:t>การจัดเก็บรายได้ 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525963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th-TH" b="1" dirty="0" smtClean="0"/>
              <a:t>	</a:t>
            </a:r>
          </a:p>
          <a:p>
            <a:pPr>
              <a:buNone/>
            </a:pPr>
            <a:r>
              <a:rPr lang="th-TH" sz="2400" b="1" dirty="0" smtClean="0"/>
              <a:t>	</a:t>
            </a:r>
            <a:r>
              <a:rPr lang="th-TH" sz="2400" b="1" u="sng" dirty="0" smtClean="0"/>
              <a:t>ภาษีมูลค่าเพิ่ม</a:t>
            </a:r>
            <a:r>
              <a:rPr lang="th-TH" sz="2400" b="1" dirty="0"/>
              <a:t> (</a:t>
            </a:r>
            <a:r>
              <a:rPr lang="th-TH" sz="2400" b="1" dirty="0">
                <a:hlinkClick r:id="rId2" tooltip="ภาษาอังกฤษ"/>
              </a:rPr>
              <a:t>อังกฤษ</a:t>
            </a:r>
            <a:r>
              <a:rPr lang="th-TH" sz="2400" b="1" dirty="0"/>
              <a:t>: </a:t>
            </a:r>
            <a:r>
              <a:rPr lang="en-US" sz="2400" b="1" dirty="0"/>
              <a:t>Value Added Tax </a:t>
            </a:r>
            <a:r>
              <a:rPr lang="th-TH" sz="2400" b="1" dirty="0"/>
              <a:t>หรือ </a:t>
            </a:r>
            <a:r>
              <a:rPr lang="en-US" sz="2400" b="1" dirty="0"/>
              <a:t>VAT) </a:t>
            </a:r>
            <a:r>
              <a:rPr lang="th-TH" sz="2400" b="1" dirty="0"/>
              <a:t>หรือที่เรียกกันทั่วไปว่า </a:t>
            </a:r>
            <a:r>
              <a:rPr lang="th-TH" sz="2400" b="1" dirty="0" err="1"/>
              <a:t>แวต</a:t>
            </a:r>
            <a:r>
              <a:rPr lang="th-TH" sz="2400" b="1" dirty="0"/>
              <a:t> เป็นภาษีทางอ้อมประเภทหนึ่งที่เรียกเก็บจากบุคคลที่ซื้อสินค้าหรือรับบริการ โดยจัดเก็บเฉพาะจากมูลค่าส่วนที่เพิ่มขึ้นในแต่ละขั้นตอนของการผลิต การจำหน่ายหรือการให้บริการ ตัวอย่างเช่น สมมติว่าอัตราภาษีมูลค่าเพิ่มเป็นร้อยละ 10 ซื้อวัตถุดิบ วัสดุอุปกรณ์มา 100 บาท และมีภาษีซื้อ 10 บาท เมื่อผลิตเป็นสินค้าขายในราคา 150 บาท ตอนขายไปจะต้องคิดภาษีขาย 15 บาท ดังนี้ ก็จะเสียภาษีมูลค่าเพิ่มเฉพาะผลต่างจำนวน 15-10 = 5 บาท เท่านั้น ถ้าการซื้อ และขายเกิดขึ้นภายในรอบการจ่ายภาษีเดียวกัน.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th-TH" b="1" dirty="0" smtClean="0"/>
              <a:t>เครื่องมือ</a:t>
            </a:r>
            <a:r>
              <a:rPr lang="th-TH" b="1" dirty="0" smtClean="0">
                <a:solidFill>
                  <a:schemeClr val="tx1"/>
                </a:solidFill>
              </a:rPr>
              <a:t>ทางเศรษฐกิจ/</a:t>
            </a:r>
            <a:r>
              <a:rPr lang="th-TH" b="1" dirty="0" smtClean="0">
                <a:solidFill>
                  <a:srgbClr val="FF0000"/>
                </a:solidFill>
              </a:rPr>
              <a:t>นโยบายการคลัง /</a:t>
            </a:r>
            <a:r>
              <a:rPr lang="th-TH" b="1" dirty="0" smtClean="0">
                <a:solidFill>
                  <a:srgbClr val="7030A0"/>
                </a:solidFill>
              </a:rPr>
              <a:t>การจัดเก็บรายได้ 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lvl="1">
              <a:buNone/>
            </a:pPr>
            <a:r>
              <a:rPr lang="th-TH" sz="3200" b="1" dirty="0" smtClean="0">
                <a:solidFill>
                  <a:srgbClr val="7030A0"/>
                </a:solidFill>
              </a:rPr>
              <a:t>1.2</a:t>
            </a:r>
            <a:r>
              <a:rPr lang="th-TH" b="1" dirty="0" smtClean="0">
                <a:solidFill>
                  <a:srgbClr val="7030A0"/>
                </a:solidFill>
              </a:rPr>
              <a:t> </a:t>
            </a:r>
            <a:r>
              <a:rPr lang="th-TH" sz="3200" b="1" dirty="0" smtClean="0">
                <a:solidFill>
                  <a:srgbClr val="7030A0"/>
                </a:solidFill>
              </a:rPr>
              <a:t>กรมสรรพสามิต </a:t>
            </a:r>
            <a:r>
              <a:rPr lang="th-TH" sz="3200" b="1" dirty="0" smtClean="0"/>
              <a:t>เช่น ภาษีน้ำมัน สุรา บุหรี่</a:t>
            </a:r>
          </a:p>
          <a:p>
            <a:pPr lvl="1">
              <a:buNone/>
            </a:pPr>
            <a:r>
              <a:rPr lang="en-US" sz="2400" b="1" dirty="0" smtClean="0"/>
              <a:t>	Fuel tax, Alcohol tax, Tobacco tax</a:t>
            </a:r>
          </a:p>
          <a:p>
            <a:pPr lvl="1">
              <a:buNone/>
            </a:pPr>
            <a:endParaRPr lang="th-TH" sz="2400" b="1" dirty="0" smtClean="0"/>
          </a:p>
          <a:p>
            <a:pPr lvl="1">
              <a:buNone/>
            </a:pPr>
            <a:r>
              <a:rPr lang="th-TH" sz="3200" b="1" dirty="0" smtClean="0">
                <a:solidFill>
                  <a:srgbClr val="7030A0"/>
                </a:solidFill>
              </a:rPr>
              <a:t>1.3 กรมศุลกากร </a:t>
            </a:r>
            <a:r>
              <a:rPr lang="th-TH" sz="3200" b="1" dirty="0" smtClean="0"/>
              <a:t>เช่นภาษี นำเข้าส่งออก</a:t>
            </a:r>
          </a:p>
          <a:p>
            <a:pPr lvl="1">
              <a:buNone/>
            </a:pPr>
            <a:r>
              <a:rPr lang="en-US" sz="2400" b="1" dirty="0" smtClean="0"/>
              <a:t>	Import-Export Tax</a:t>
            </a:r>
            <a:endParaRPr lang="th-TH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th-TH" b="1" dirty="0" smtClean="0"/>
              <a:t>เครื่องมือ</a:t>
            </a:r>
            <a:r>
              <a:rPr lang="th-TH" b="1" dirty="0" smtClean="0">
                <a:solidFill>
                  <a:schemeClr val="tx1"/>
                </a:solidFill>
              </a:rPr>
              <a:t>ทางเศรษฐกิจ/</a:t>
            </a:r>
            <a:r>
              <a:rPr lang="th-TH" b="1" dirty="0" smtClean="0">
                <a:solidFill>
                  <a:srgbClr val="FF0000"/>
                </a:solidFill>
              </a:rPr>
              <a:t>นโยบายการคลัง /</a:t>
            </a:r>
            <a:r>
              <a:rPr lang="th-TH" b="1" dirty="0" smtClean="0">
                <a:solidFill>
                  <a:srgbClr val="7030A0"/>
                </a:solidFill>
              </a:rPr>
              <a:t>การจัดเก็บรายได้ 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</a:rPr>
              <a:t>2. รายได้จากรัฐวิสาหกิจ</a:t>
            </a:r>
          </a:p>
          <a:p>
            <a:pPr>
              <a:buNone/>
            </a:pPr>
            <a:r>
              <a:rPr lang="th-TH" dirty="0"/>
              <a:t>	</a:t>
            </a:r>
            <a:r>
              <a:rPr lang="th-TH" sz="2800" b="1" dirty="0" smtClean="0"/>
              <a:t>นำส่งเป็นรายได้แผ่นดิน เช่น</a:t>
            </a:r>
          </a:p>
          <a:p>
            <a:pPr>
              <a:buNone/>
            </a:pPr>
            <a:r>
              <a:rPr lang="th-TH" b="1" dirty="0"/>
              <a:t>	</a:t>
            </a:r>
            <a:r>
              <a:rPr lang="th-TH" sz="2800" b="1" dirty="0" err="1" smtClean="0"/>
              <a:t>ปตท</a:t>
            </a:r>
            <a:endParaRPr lang="th-TH" sz="2800" b="1" dirty="0" smtClean="0"/>
          </a:p>
          <a:p>
            <a:pPr>
              <a:buNone/>
            </a:pPr>
            <a:r>
              <a:rPr lang="th-TH" sz="2800" b="1" dirty="0"/>
              <a:t>	</a:t>
            </a:r>
            <a:r>
              <a:rPr lang="th-TH" sz="2800" b="1" dirty="0" smtClean="0"/>
              <a:t>ธนาคารออมสิน</a:t>
            </a:r>
          </a:p>
          <a:p>
            <a:pPr>
              <a:buNone/>
            </a:pPr>
            <a:r>
              <a:rPr lang="th-TH" sz="2800" b="1" dirty="0"/>
              <a:t>	</a:t>
            </a:r>
            <a:r>
              <a:rPr lang="th-TH" sz="2800" b="1" dirty="0" smtClean="0"/>
              <a:t>โรงงานยาสูบ</a:t>
            </a:r>
          </a:p>
          <a:p>
            <a:pPr>
              <a:buNone/>
            </a:pPr>
            <a:r>
              <a:rPr lang="th-TH" sz="2800" b="1" dirty="0" smtClean="0"/>
              <a:t>	สลากกินแบ่งรัฐบาล</a:t>
            </a:r>
            <a:endParaRPr lang="th-TH" sz="28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th-TH" b="1" dirty="0" smtClean="0"/>
              <a:t>เครื่องมือ</a:t>
            </a:r>
            <a:r>
              <a:rPr lang="th-TH" b="1" dirty="0" smtClean="0">
                <a:solidFill>
                  <a:schemeClr val="tx1"/>
                </a:solidFill>
              </a:rPr>
              <a:t>ทางเศรษฐกิจ/</a:t>
            </a:r>
            <a:r>
              <a:rPr lang="th-TH" b="1" dirty="0" smtClean="0">
                <a:solidFill>
                  <a:srgbClr val="FF0000"/>
                </a:solidFill>
              </a:rPr>
              <a:t>นโยบายการคลัง /</a:t>
            </a:r>
            <a:r>
              <a:rPr lang="th-TH" b="1" dirty="0" smtClean="0">
                <a:solidFill>
                  <a:srgbClr val="7030A0"/>
                </a:solidFill>
              </a:rPr>
              <a:t>การจัดเก็บรายได้ 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th-TH" sz="2600" b="1" dirty="0">
                <a:solidFill>
                  <a:srgbClr val="7030A0"/>
                </a:solidFill>
              </a:rPr>
              <a:t>ลำดับที่ชื่อรัฐวิสาหกิจกำไร</a:t>
            </a:r>
            <a:r>
              <a:rPr lang="th-TH" sz="2600" b="1" dirty="0" smtClean="0">
                <a:solidFill>
                  <a:srgbClr val="7030A0"/>
                </a:solidFill>
              </a:rPr>
              <a:t>สุทธิ</a:t>
            </a:r>
          </a:p>
          <a:p>
            <a:r>
              <a:rPr lang="th-TH" sz="2400" b="1" dirty="0" smtClean="0"/>
              <a:t>1 บริษัท </a:t>
            </a:r>
            <a:r>
              <a:rPr lang="th-TH" sz="2400" b="1" dirty="0"/>
              <a:t>ปตท. จำกัด (มหาชน</a:t>
            </a:r>
            <a:r>
              <a:rPr lang="th-TH" sz="2400" b="1" dirty="0" smtClean="0"/>
              <a:t>)			115,125.20</a:t>
            </a:r>
          </a:p>
          <a:p>
            <a:r>
              <a:rPr lang="th-TH" sz="2400" b="1" dirty="0" smtClean="0"/>
              <a:t>2 การ</a:t>
            </a:r>
            <a:r>
              <a:rPr lang="th-TH" sz="2400" b="1" dirty="0"/>
              <a:t>ไฟฟ้าฝ่ายผลิตแห่งประเทศ</a:t>
            </a:r>
            <a:r>
              <a:rPr lang="th-TH" sz="2400" b="1" dirty="0" smtClean="0"/>
              <a:t>ไทย			40,341.84</a:t>
            </a:r>
          </a:p>
          <a:p>
            <a:r>
              <a:rPr lang="th-TH" sz="2400" b="1" dirty="0" smtClean="0"/>
              <a:t>3 </a:t>
            </a:r>
            <a:r>
              <a:rPr lang="th-TH" sz="2400" b="1" dirty="0" err="1" smtClean="0"/>
              <a:t>บมจ.</a:t>
            </a:r>
            <a:r>
              <a:rPr lang="th-TH" sz="2400" b="1" dirty="0" smtClean="0"/>
              <a:t>ธนาคารกรุงไทย				33,929.27</a:t>
            </a:r>
          </a:p>
          <a:p>
            <a:r>
              <a:rPr lang="th-TH" sz="2400" b="1" dirty="0" smtClean="0"/>
              <a:t>4 ธนาคาร</a:t>
            </a:r>
            <a:r>
              <a:rPr lang="th-TH" sz="2400" b="1" dirty="0"/>
              <a:t>ออม</a:t>
            </a:r>
            <a:r>
              <a:rPr lang="th-TH" sz="2400" b="1" dirty="0" smtClean="0"/>
              <a:t>สิน					21,909.03</a:t>
            </a:r>
          </a:p>
          <a:p>
            <a:r>
              <a:rPr lang="th-TH" sz="2400" b="1" dirty="0" smtClean="0"/>
              <a:t>5 การ</a:t>
            </a:r>
            <a:r>
              <a:rPr lang="th-TH" sz="2400" b="1" dirty="0"/>
              <a:t>ไฟฟ้าส่วน</a:t>
            </a:r>
            <a:r>
              <a:rPr lang="th-TH" sz="2400" b="1" dirty="0" smtClean="0"/>
              <a:t>ภูมิภาค				21,066.16</a:t>
            </a:r>
          </a:p>
          <a:p>
            <a:r>
              <a:rPr lang="th-TH" sz="2400" b="1" dirty="0" smtClean="0"/>
              <a:t>6 บริษัท </a:t>
            </a:r>
            <a:r>
              <a:rPr lang="th-TH" sz="2400" b="1" dirty="0"/>
              <a:t>ท่าอากาศยานไทย จำกัด (มหาชน</a:t>
            </a:r>
            <a:r>
              <a:rPr lang="th-TH" sz="2400" b="1" dirty="0" smtClean="0"/>
              <a:t>)		16,347.35</a:t>
            </a:r>
          </a:p>
          <a:p>
            <a:r>
              <a:rPr lang="th-TH" sz="2400" b="1" dirty="0" smtClean="0"/>
              <a:t>7 การ</a:t>
            </a:r>
            <a:r>
              <a:rPr lang="th-TH" sz="2400" b="1" dirty="0"/>
              <a:t>รถไฟฟ้าขนส่งมวลชนแห่งประเทศ</a:t>
            </a:r>
            <a:r>
              <a:rPr lang="th-TH" sz="2400" b="1" dirty="0" smtClean="0"/>
              <a:t>ไทย		15,097.66</a:t>
            </a:r>
          </a:p>
          <a:p>
            <a:r>
              <a:rPr lang="th-TH" sz="2400" b="1" dirty="0" smtClean="0"/>
              <a:t>8 การ</a:t>
            </a:r>
            <a:r>
              <a:rPr lang="th-TH" sz="2400" b="1" dirty="0"/>
              <a:t>ไฟฟ้านคร</a:t>
            </a:r>
            <a:r>
              <a:rPr lang="th-TH" sz="2400" b="1" dirty="0" smtClean="0"/>
              <a:t>หลวง				11,231.26</a:t>
            </a:r>
          </a:p>
          <a:p>
            <a:r>
              <a:rPr lang="th-TH" sz="2400" b="1" dirty="0" smtClean="0"/>
              <a:t>9 บริษัท </a:t>
            </a:r>
            <a:r>
              <a:rPr lang="th-TH" sz="2400" b="1" dirty="0" err="1"/>
              <a:t>กสท.</a:t>
            </a:r>
            <a:r>
              <a:rPr lang="th-TH" sz="2400" b="1" dirty="0"/>
              <a:t> โทรคมนาคม จำกัด (มหาชน</a:t>
            </a:r>
            <a:r>
              <a:rPr lang="th-TH" sz="2400" b="1" dirty="0" smtClean="0"/>
              <a:t>)		11,197.81</a:t>
            </a:r>
          </a:p>
          <a:p>
            <a:r>
              <a:rPr lang="th-TH" sz="2400" b="1" dirty="0" smtClean="0"/>
              <a:t>10 ธนาคาร</a:t>
            </a:r>
            <a:r>
              <a:rPr lang="th-TH" sz="2400" b="1" dirty="0"/>
              <a:t>เพื่อการเกษตรและสหกรณ์</a:t>
            </a:r>
            <a:r>
              <a:rPr lang="th-TH" sz="2400" b="1" dirty="0" smtClean="0"/>
              <a:t>การเกษตร	 	 9,754.70</a:t>
            </a:r>
          </a:p>
          <a:p>
            <a:pPr lvl="1">
              <a:buNone/>
            </a:pPr>
            <a:r>
              <a:rPr lang="th-TH" sz="2000" b="1" dirty="0" smtClean="0"/>
              <a:t>						  </a:t>
            </a:r>
            <a:r>
              <a:rPr lang="th-TH" sz="2600" b="1" dirty="0" smtClean="0"/>
              <a:t>รวม   296,000.28</a:t>
            </a:r>
            <a:endParaRPr lang="th-TH" sz="26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3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th-TH" b="1" dirty="0" smtClean="0"/>
              <a:t>เครื่องมือ</a:t>
            </a:r>
            <a:r>
              <a:rPr lang="th-TH" b="1" dirty="0" smtClean="0">
                <a:solidFill>
                  <a:schemeClr val="tx1"/>
                </a:solidFill>
              </a:rPr>
              <a:t>ทางเศรษฐกิจ/</a:t>
            </a:r>
            <a:r>
              <a:rPr lang="th-TH" b="1" dirty="0" smtClean="0">
                <a:solidFill>
                  <a:srgbClr val="FF0000"/>
                </a:solidFill>
              </a:rPr>
              <a:t>นโยบายการคลัง /</a:t>
            </a:r>
            <a:r>
              <a:rPr lang="th-TH" b="1" dirty="0" smtClean="0">
                <a:solidFill>
                  <a:srgbClr val="7030A0"/>
                </a:solidFill>
              </a:rPr>
              <a:t>การจัดเก็บรายได้ </a:t>
            </a:r>
            <a:endParaRPr lang="th-TH" dirty="0"/>
          </a:p>
        </p:txBody>
      </p:sp>
      <p:sp>
        <p:nvSpPr>
          <p:cNvPr id="5" name="ตัวยึดเนื้อหา 4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h-TH" sz="2400" b="1" dirty="0">
                <a:solidFill>
                  <a:srgbClr val="7030A0"/>
                </a:solidFill>
              </a:rPr>
              <a:t>รัฐวิสาหกิจที่มีผลขาดทุนสูงสุด </a:t>
            </a:r>
            <a:r>
              <a:rPr lang="th-TH" sz="2400" b="1" dirty="0" smtClean="0">
                <a:solidFill>
                  <a:srgbClr val="7030A0"/>
                </a:solidFill>
              </a:rPr>
              <a:t> </a:t>
            </a:r>
            <a:r>
              <a:rPr lang="th-TH" sz="2800" b="1" dirty="0">
                <a:solidFill>
                  <a:srgbClr val="7030A0"/>
                </a:solidFill>
              </a:rPr>
              <a:t>(ปี 2556 </a:t>
            </a:r>
            <a:r>
              <a:rPr lang="th-TH" sz="2800" b="1" dirty="0" smtClean="0">
                <a:solidFill>
                  <a:srgbClr val="7030A0"/>
                </a:solidFill>
              </a:rPr>
              <a:t>)</a:t>
            </a:r>
          </a:p>
          <a:p>
            <a:endParaRPr lang="th-TH" sz="2800" b="1" dirty="0" smtClean="0"/>
          </a:p>
          <a:p>
            <a:r>
              <a:rPr lang="th-TH" sz="2400" b="1" dirty="0" smtClean="0"/>
              <a:t>1 บริษัท </a:t>
            </a:r>
            <a:r>
              <a:rPr lang="th-TH" sz="2400" b="1" dirty="0"/>
              <a:t>การบินไทย จำกัด (มหาชน</a:t>
            </a:r>
            <a:r>
              <a:rPr lang="th-TH" sz="2400" b="1" dirty="0" smtClean="0"/>
              <a:t>)		-11,999.95</a:t>
            </a:r>
          </a:p>
          <a:p>
            <a:r>
              <a:rPr lang="th-TH" sz="2400" b="1" dirty="0" smtClean="0"/>
              <a:t>2 องค์การ</a:t>
            </a:r>
            <a:r>
              <a:rPr lang="th-TH" sz="2400" b="1" dirty="0"/>
              <a:t>ขนส่งมวลชน</a:t>
            </a:r>
            <a:r>
              <a:rPr lang="th-TH" sz="2400" b="1" dirty="0" smtClean="0"/>
              <a:t>กรุงเทพ		-5,353.98</a:t>
            </a:r>
          </a:p>
          <a:p>
            <a:r>
              <a:rPr lang="th-TH" sz="2400" b="1" dirty="0" smtClean="0"/>
              <a:t>3 การ</a:t>
            </a:r>
            <a:r>
              <a:rPr lang="th-TH" sz="2400" b="1" dirty="0"/>
              <a:t>กีฬาแห่งประเทศ</a:t>
            </a:r>
            <a:r>
              <a:rPr lang="th-TH" sz="2400" b="1" dirty="0" smtClean="0"/>
              <a:t>ไทย		-124.01</a:t>
            </a:r>
          </a:p>
          <a:p>
            <a:r>
              <a:rPr lang="th-TH" sz="2400" b="1" dirty="0" smtClean="0"/>
              <a:t>4 องค์การ</a:t>
            </a:r>
            <a:r>
              <a:rPr lang="th-TH" sz="2400" b="1" dirty="0"/>
              <a:t>สะพาน</a:t>
            </a:r>
            <a:r>
              <a:rPr lang="th-TH" sz="2400" b="1" dirty="0" smtClean="0"/>
              <a:t>ปลา			-18.65</a:t>
            </a:r>
          </a:p>
          <a:p>
            <a:r>
              <a:rPr lang="th-TH" sz="2400" b="1" dirty="0" smtClean="0"/>
              <a:t>5 องค์การตลาด				-1.37</a:t>
            </a:r>
          </a:p>
          <a:p>
            <a:pPr lvl="8"/>
            <a:r>
              <a:rPr lang="th-TH" sz="3200" b="1" dirty="0" smtClean="0"/>
              <a:t>รวม	-</a:t>
            </a:r>
            <a:r>
              <a:rPr lang="th-TH" sz="3200" b="1" dirty="0"/>
              <a:t>17,497.96</a:t>
            </a:r>
            <a:endParaRPr lang="th-TH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th-TH" b="1" dirty="0" smtClean="0"/>
              <a:t>เครื่องมือ</a:t>
            </a:r>
            <a:r>
              <a:rPr lang="th-TH" b="1" dirty="0" smtClean="0">
                <a:solidFill>
                  <a:schemeClr val="tx1"/>
                </a:solidFill>
              </a:rPr>
              <a:t>ทางเศรษฐกิจ/</a:t>
            </a:r>
            <a:r>
              <a:rPr lang="th-TH" b="1" dirty="0" smtClean="0">
                <a:solidFill>
                  <a:srgbClr val="FF0000"/>
                </a:solidFill>
              </a:rPr>
              <a:t>นโยบายการคลัง /</a:t>
            </a:r>
            <a:r>
              <a:rPr lang="th-TH" b="1" dirty="0" smtClean="0">
                <a:solidFill>
                  <a:srgbClr val="7030A0"/>
                </a:solidFill>
              </a:rPr>
              <a:t>การจัดเก็บรายได้ 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r>
              <a:rPr lang="th-TH" b="1" dirty="0" smtClean="0">
                <a:solidFill>
                  <a:srgbClr val="7030A0"/>
                </a:solidFill>
              </a:rPr>
              <a:t>3. รายได้จากค่าธรรมเนียม ค่าปรับ </a:t>
            </a:r>
            <a:r>
              <a:rPr lang="th-TH" b="1" dirty="0" smtClean="0"/>
              <a:t>เช่น</a:t>
            </a:r>
          </a:p>
          <a:p>
            <a:r>
              <a:rPr lang="th-TH" b="1" dirty="0" smtClean="0"/>
              <a:t>ภาษีที่ดิน ค่าโอน ค่าบำรุงท้องที่</a:t>
            </a:r>
          </a:p>
          <a:p>
            <a:r>
              <a:rPr lang="th-TH" b="1" dirty="0" smtClean="0"/>
              <a:t>ภาษีรถยนต์</a:t>
            </a:r>
          </a:p>
          <a:p>
            <a:r>
              <a:rPr lang="th-TH" b="1" dirty="0" smtClean="0"/>
              <a:t>ภาษีอากร แสตมป์</a:t>
            </a:r>
          </a:p>
          <a:p>
            <a:r>
              <a:rPr lang="th-TH" b="1" dirty="0" smtClean="0"/>
              <a:t>ภาษีมรดก</a:t>
            </a:r>
          </a:p>
          <a:p>
            <a:r>
              <a:rPr lang="th-TH" b="1" dirty="0" smtClean="0"/>
              <a:t>ค่าธรรมเนียม</a:t>
            </a:r>
          </a:p>
          <a:p>
            <a:r>
              <a:rPr lang="th-TH" b="1" dirty="0" smtClean="0"/>
              <a:t>ค่าปรับส่วนราชการต่างๆ</a:t>
            </a:r>
            <a:endParaRPr lang="th-TH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th-TH" b="1" dirty="0" smtClean="0"/>
              <a:t/>
            </a:r>
            <a:br>
              <a:rPr lang="th-TH" b="1" dirty="0" smtClean="0"/>
            </a:br>
            <a:r>
              <a:rPr lang="th-TH" b="1" dirty="0" smtClean="0"/>
              <a:t>เครื่องมือ</a:t>
            </a:r>
            <a:r>
              <a:rPr lang="th-TH" b="1" dirty="0" smtClean="0">
                <a:solidFill>
                  <a:schemeClr val="tx1"/>
                </a:solidFill>
              </a:rPr>
              <a:t>ทางเศรษฐกิจ/</a:t>
            </a:r>
            <a:r>
              <a:rPr lang="th-TH" b="1" dirty="0" smtClean="0">
                <a:solidFill>
                  <a:srgbClr val="FF0000"/>
                </a:solidFill>
              </a:rPr>
              <a:t> นโยบายการคลัง / </a:t>
            </a:r>
            <a:r>
              <a:rPr lang="th-TH" b="1" dirty="0" smtClean="0">
                <a:solidFill>
                  <a:srgbClr val="0070C0"/>
                </a:solidFill>
              </a:rPr>
              <a:t>การใช้จ่ายภาครัฐ</a:t>
            </a:r>
            <a:br>
              <a:rPr lang="th-TH" b="1" dirty="0" smtClean="0">
                <a:solidFill>
                  <a:srgbClr val="0070C0"/>
                </a:solidFill>
              </a:rPr>
            </a:b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th-TH" sz="4000" b="1" dirty="0" smtClean="0">
                <a:solidFill>
                  <a:srgbClr val="0070C0"/>
                </a:solidFill>
              </a:rPr>
              <a:t>การใช้จ่ายภาครัฐ</a:t>
            </a:r>
          </a:p>
          <a:p>
            <a:pPr marL="514350" indent="-514350">
              <a:buNone/>
            </a:pPr>
            <a:r>
              <a:rPr lang="th-TH" b="1" dirty="0" smtClean="0"/>
              <a:t>1.	รายได้(ภาษีและไม่ใช่ภาษี) </a:t>
            </a:r>
          </a:p>
          <a:p>
            <a:pPr marL="514350" indent="-514350">
              <a:buNone/>
            </a:pPr>
            <a:r>
              <a:rPr lang="th-TH" b="1" dirty="0"/>
              <a:t>	</a:t>
            </a:r>
            <a:r>
              <a:rPr lang="th-TH" sz="2400" b="1" dirty="0" smtClean="0"/>
              <a:t>ฝากไว้ที่ ธนาคารแห่งประเทศไทย (</a:t>
            </a:r>
            <a:r>
              <a:rPr lang="th-TH" sz="2400" b="1" dirty="0" err="1" smtClean="0"/>
              <a:t>ธปท</a:t>
            </a:r>
            <a:r>
              <a:rPr lang="th-TH" sz="2400" b="1" dirty="0" smtClean="0"/>
              <a:t>) แต่ กรมบัญชีกลาง(บก.) ใช้จ่ายเงินตามกฎหมายและระเบียบที่กำหนด</a:t>
            </a:r>
          </a:p>
          <a:p>
            <a:pPr marL="514350" indent="-514350">
              <a:buNone/>
            </a:pPr>
            <a:r>
              <a:rPr lang="th-TH" b="1" dirty="0" smtClean="0"/>
              <a:t>2.	รายจ่าย ให้ส่วนราชการ รัฐวิสาหกิจ และองค์กรมหาชนใช้จ่ายตามพระราชบัญญัติ (พ.ร.บ.) งบประมาณประจำปี</a:t>
            </a:r>
          </a:p>
          <a:p>
            <a:pPr marL="514350" indent="-514350">
              <a:buNone/>
            </a:pPr>
            <a:r>
              <a:rPr lang="th-TH" sz="2400" b="1" dirty="0"/>
              <a:t>	</a:t>
            </a:r>
            <a:r>
              <a:rPr lang="th-TH" sz="2400" b="1" dirty="0" smtClean="0"/>
              <a:t>2.1 งบประจำ เช่นเงินเดือน ค่าจ้าง</a:t>
            </a:r>
          </a:p>
          <a:p>
            <a:pPr marL="514350" indent="-514350">
              <a:buNone/>
            </a:pPr>
            <a:r>
              <a:rPr lang="th-TH" sz="2400" b="1" dirty="0"/>
              <a:t>	</a:t>
            </a:r>
            <a:r>
              <a:rPr lang="th-TH" sz="2400" b="1" dirty="0" smtClean="0"/>
              <a:t>2.2	งบลงทุน เช่น ค่าก่อสร้าง ถนน สะพาน</a:t>
            </a:r>
          </a:p>
          <a:p>
            <a:pPr marL="514350" indent="-514350">
              <a:buNone/>
            </a:pPr>
            <a:r>
              <a:rPr lang="th-TH" sz="2400" b="1" dirty="0"/>
              <a:t>	</a:t>
            </a:r>
            <a:r>
              <a:rPr lang="th-TH" sz="2400" b="1" dirty="0" smtClean="0"/>
              <a:t>2.3 งบกลาง เช่น ค่ารักษาพยาบาล ค่าใช้จ่ายฉุกเฉิน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th-TH" b="1" dirty="0" smtClean="0"/>
              <a:t/>
            </a:r>
            <a:br>
              <a:rPr lang="th-TH" b="1" dirty="0" smtClean="0"/>
            </a:br>
            <a:r>
              <a:rPr lang="th-TH" b="1" dirty="0" smtClean="0"/>
              <a:t>เครื่องมือ</a:t>
            </a:r>
            <a:r>
              <a:rPr lang="th-TH" b="1" dirty="0" smtClean="0">
                <a:solidFill>
                  <a:schemeClr val="tx1"/>
                </a:solidFill>
              </a:rPr>
              <a:t>ทางเศรษฐกิจ/</a:t>
            </a:r>
            <a:r>
              <a:rPr lang="th-TH" b="1" dirty="0" smtClean="0">
                <a:solidFill>
                  <a:srgbClr val="FF0000"/>
                </a:solidFill>
              </a:rPr>
              <a:t> นโยบายการคลัง /</a:t>
            </a:r>
            <a:r>
              <a:rPr lang="th-TH" b="1" dirty="0" smtClean="0"/>
              <a:t>การกู้เงิน</a:t>
            </a:r>
            <a:br>
              <a:rPr lang="th-TH" b="1" dirty="0" smtClean="0"/>
            </a:b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h-TH" b="1" dirty="0" smtClean="0"/>
              <a:t>การกู้เงิน (สำนักบริหารหนี้สาธารณะ)</a:t>
            </a:r>
          </a:p>
          <a:p>
            <a:pPr>
              <a:buNone/>
            </a:pPr>
            <a:endParaRPr lang="th-TH" b="1" dirty="0" smtClean="0"/>
          </a:p>
          <a:p>
            <a:pPr>
              <a:buNone/>
            </a:pPr>
            <a:r>
              <a:rPr lang="th-TH" b="1" dirty="0" smtClean="0"/>
              <a:t>	 1. เมื่อรายได้ไม่พอกับรายจ่ายจึง </a:t>
            </a:r>
            <a:r>
              <a:rPr lang="th-TH" b="1" u="sng" dirty="0" smtClean="0"/>
              <a:t>กู้เงิน</a:t>
            </a:r>
          </a:p>
          <a:p>
            <a:pPr>
              <a:buNone/>
            </a:pPr>
            <a:r>
              <a:rPr lang="th-TH" b="1" dirty="0" smtClean="0"/>
              <a:t>	 2. กู้ในประเทศ หรือ ต่างประเทศ</a:t>
            </a:r>
          </a:p>
          <a:p>
            <a:pPr lvl="1">
              <a:buNone/>
            </a:pPr>
            <a:r>
              <a:rPr lang="th-TH" b="1" dirty="0"/>
              <a:t>	</a:t>
            </a:r>
            <a:r>
              <a:rPr lang="th-TH" b="1" dirty="0" smtClean="0"/>
              <a:t>พันธบัตร / ตั๋วเงินคลัง</a:t>
            </a:r>
          </a:p>
          <a:p>
            <a:pPr lvl="1">
              <a:buNone/>
            </a:pPr>
            <a:r>
              <a:rPr lang="th-TH" sz="3200" b="1" dirty="0" smtClean="0"/>
              <a:t>3. เงินกู้สาธารณะจะต้องไม่เกิน 60 </a:t>
            </a:r>
            <a:r>
              <a:rPr lang="en-US" sz="3200" b="1" dirty="0" smtClean="0"/>
              <a:t>% </a:t>
            </a:r>
            <a:r>
              <a:rPr lang="th-TH" sz="3200" b="1" dirty="0" smtClean="0"/>
              <a:t>ของ </a:t>
            </a:r>
            <a:r>
              <a:rPr lang="en-US" b="1" dirty="0" smtClean="0"/>
              <a:t>GDP</a:t>
            </a:r>
          </a:p>
          <a:p>
            <a:pPr lvl="1">
              <a:buNone/>
            </a:pPr>
            <a:r>
              <a:rPr lang="en-US" b="1" dirty="0"/>
              <a:t>	</a:t>
            </a:r>
            <a:r>
              <a:rPr lang="th-TH" b="1" dirty="0" smtClean="0"/>
              <a:t>(กรอบความยั่งยืนทางการคลัง)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th-TH" b="1" dirty="0" smtClean="0"/>
              <a:t>เครื่องมือ</a:t>
            </a:r>
            <a:r>
              <a:rPr lang="th-TH" b="1" dirty="0" smtClean="0">
                <a:solidFill>
                  <a:schemeClr val="tx1"/>
                </a:solidFill>
              </a:rPr>
              <a:t>ทางเศรษฐกิจ/</a:t>
            </a:r>
            <a:r>
              <a:rPr lang="th-TH" b="1" dirty="0" smtClean="0">
                <a:solidFill>
                  <a:srgbClr val="7030A0"/>
                </a:solidFill>
              </a:rPr>
              <a:t>นโยบายการเงิน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buNone/>
            </a:pPr>
            <a:r>
              <a:rPr lang="th-TH" sz="4000" b="1" u="sng" dirty="0" smtClean="0">
                <a:solidFill>
                  <a:srgbClr val="FFFF00"/>
                </a:solidFill>
              </a:rPr>
              <a:t>นโยบายการเงิน</a:t>
            </a:r>
          </a:p>
          <a:p>
            <a:pPr>
              <a:buNone/>
            </a:pPr>
            <a:endParaRPr lang="th-TH" b="1" dirty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th-TH" sz="4000" b="1" dirty="0" smtClean="0">
                <a:solidFill>
                  <a:srgbClr val="FFFF00"/>
                </a:solidFill>
              </a:rPr>
              <a:t>การควบคุมเครดิตทางปริมาณหรือโดยทั่วไป</a:t>
            </a:r>
          </a:p>
          <a:p>
            <a:pPr algn="ctr">
              <a:buNone/>
            </a:pPr>
            <a:endParaRPr lang="th-TH" sz="4000" b="1" dirty="0" smtClean="0">
              <a:solidFill>
                <a:srgbClr val="FFFF00"/>
              </a:solidFill>
            </a:endParaRPr>
          </a:p>
          <a:p>
            <a:pPr algn="ctr">
              <a:buNone/>
            </a:pPr>
            <a:r>
              <a:rPr lang="th-TH" sz="4000" b="1" dirty="0" smtClean="0">
                <a:solidFill>
                  <a:srgbClr val="FFFF00"/>
                </a:solidFill>
              </a:rPr>
              <a:t>การควบคุมเครดิตทางคุณภาพหรือวิธีคัดสรร</a:t>
            </a:r>
            <a:endParaRPr lang="th-TH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th-TH" b="1" dirty="0" smtClean="0">
                <a:solidFill>
                  <a:schemeClr val="tx1"/>
                </a:solidFill>
              </a:rPr>
              <a:t/>
            </a:r>
            <a:br>
              <a:rPr lang="th-TH" b="1" dirty="0" smtClean="0">
                <a:solidFill>
                  <a:schemeClr val="tx1"/>
                </a:solidFill>
              </a:rPr>
            </a:br>
            <a:r>
              <a:rPr lang="th-TH" sz="4900" b="1" dirty="0" smtClean="0">
                <a:solidFill>
                  <a:schemeClr val="tx1"/>
                </a:solidFill>
              </a:rPr>
              <a:t>เป้าหมายทางเศรษฐกิจ</a:t>
            </a:r>
            <a:r>
              <a:rPr lang="th-TH" b="1" dirty="0" smtClean="0">
                <a:solidFill>
                  <a:schemeClr val="tx1"/>
                </a:solidFill>
              </a:rPr>
              <a:t/>
            </a:r>
            <a:br>
              <a:rPr lang="th-TH" b="1" dirty="0" smtClean="0">
                <a:solidFill>
                  <a:schemeClr val="tx1"/>
                </a:solidFill>
              </a:rPr>
            </a:b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003">
            <a:schemeClr val="lt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>
              <a:buNone/>
            </a:pPr>
            <a:r>
              <a:rPr lang="th-TH" sz="4800" b="1" dirty="0" smtClean="0">
                <a:solidFill>
                  <a:srgbClr val="FF0000"/>
                </a:solidFill>
              </a:rPr>
              <a:t>เป้าหมายทางเศรษฐกิจ</a:t>
            </a:r>
          </a:p>
          <a:p>
            <a:pPr algn="ctr">
              <a:buNone/>
            </a:pPr>
            <a:endParaRPr lang="th-TH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th-TH" b="1" dirty="0" smtClean="0"/>
              <a:t>		</a:t>
            </a:r>
            <a:r>
              <a:rPr lang="th-TH" b="1" dirty="0" smtClean="0">
                <a:solidFill>
                  <a:srgbClr val="C00000"/>
                </a:solidFill>
              </a:rPr>
              <a:t>	</a:t>
            </a:r>
            <a:r>
              <a:rPr lang="th-TH" sz="4000" b="1" dirty="0" smtClean="0">
                <a:solidFill>
                  <a:srgbClr val="C00000"/>
                </a:solidFill>
              </a:rPr>
              <a:t>1. การเจริญเติบโตทางเศรษฐกิจ</a:t>
            </a:r>
          </a:p>
          <a:p>
            <a:pPr>
              <a:buNone/>
            </a:pPr>
            <a:r>
              <a:rPr lang="th-TH" sz="4000" b="1" dirty="0" smtClean="0"/>
              <a:t>			</a:t>
            </a:r>
            <a:r>
              <a:rPr lang="th-TH" sz="4000" b="1" dirty="0" smtClean="0">
                <a:solidFill>
                  <a:srgbClr val="0070C0"/>
                </a:solidFill>
              </a:rPr>
              <a:t>2. เสถียรภาพทางเศรษฐกิจ</a:t>
            </a:r>
          </a:p>
          <a:p>
            <a:pPr>
              <a:buNone/>
            </a:pPr>
            <a:r>
              <a:rPr lang="th-TH" sz="4000" b="1" dirty="0" smtClean="0">
                <a:solidFill>
                  <a:schemeClr val="tx1"/>
                </a:solidFill>
              </a:rPr>
              <a:t>			</a:t>
            </a:r>
            <a:r>
              <a:rPr lang="th-TH" sz="4000" b="1" dirty="0" smtClean="0">
                <a:solidFill>
                  <a:srgbClr val="7030A0"/>
                </a:solidFill>
              </a:rPr>
              <a:t>3. การกระจายรายได้</a:t>
            </a:r>
          </a:p>
          <a:p>
            <a:endParaRPr lang="th-TH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th-TH" b="1" dirty="0" smtClean="0"/>
              <a:t/>
            </a:r>
            <a:br>
              <a:rPr lang="th-TH" b="1" dirty="0" smtClean="0"/>
            </a:br>
            <a:r>
              <a:rPr lang="th-TH" b="1" dirty="0" smtClean="0"/>
              <a:t>เครื่องมือ</a:t>
            </a:r>
            <a:r>
              <a:rPr lang="th-TH" b="1" dirty="0" smtClean="0">
                <a:solidFill>
                  <a:schemeClr val="tx1"/>
                </a:solidFill>
              </a:rPr>
              <a:t>ทางเศรษฐกิจ/</a:t>
            </a:r>
            <a:r>
              <a:rPr lang="th-TH" b="1" dirty="0" smtClean="0">
                <a:solidFill>
                  <a:srgbClr val="7030A0"/>
                </a:solidFill>
              </a:rPr>
              <a:t>นโยบายการเงิน/</a:t>
            </a:r>
            <a:br>
              <a:rPr lang="th-TH" b="1" dirty="0" smtClean="0">
                <a:solidFill>
                  <a:srgbClr val="7030A0"/>
                </a:solidFill>
              </a:rPr>
            </a:br>
            <a:r>
              <a:rPr lang="th-TH" sz="3600" b="1" dirty="0" smtClean="0">
                <a:solidFill>
                  <a:srgbClr val="FF0000"/>
                </a:solidFill>
              </a:rPr>
              <a:t>การควบคุมเครดิตทางปริมาณหรือโดยทั่วไป</a:t>
            </a:r>
            <a:r>
              <a:rPr lang="th-TH" b="1" dirty="0" smtClean="0"/>
              <a:t/>
            </a:r>
            <a:br>
              <a:rPr lang="th-TH" b="1" dirty="0" smtClean="0"/>
            </a:b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endParaRPr lang="th-TH" b="1" dirty="0" smtClean="0"/>
          </a:p>
          <a:p>
            <a:r>
              <a:rPr lang="th-TH" b="1" dirty="0" smtClean="0"/>
              <a:t>การชื้อขายหลักทรัพย์ เพื่อควบคุมเงินสดสำรองของ ธนาคารพาณิชย์ (</a:t>
            </a:r>
            <a:r>
              <a:rPr lang="th-TH" b="1" dirty="0" err="1" smtClean="0"/>
              <a:t>ธพณ.</a:t>
            </a:r>
            <a:r>
              <a:rPr lang="th-TH" b="1" dirty="0" smtClean="0"/>
              <a:t>) และมีผลต่ออัตราดอกเบี้ย</a:t>
            </a:r>
          </a:p>
          <a:p>
            <a:r>
              <a:rPr lang="th-TH" b="1" dirty="0" smtClean="0"/>
              <a:t>อัตราชื้อลด </a:t>
            </a:r>
            <a:r>
              <a:rPr lang="en-US" b="1" dirty="0" smtClean="0"/>
              <a:t>Discount rate </a:t>
            </a:r>
            <a:r>
              <a:rPr lang="th-TH" b="1" dirty="0" smtClean="0"/>
              <a:t>(อัตราดอกเบี้ยที่ ธปท.คิดกับ </a:t>
            </a:r>
            <a:r>
              <a:rPr lang="th-TH" b="1" dirty="0" err="1" smtClean="0"/>
              <a:t>ธพณ.</a:t>
            </a:r>
            <a:r>
              <a:rPr lang="th-TH" b="1" dirty="0" smtClean="0"/>
              <a:t>) มีผลต่อการกำหนดอัตราดอกเบี้ยของ </a:t>
            </a:r>
            <a:r>
              <a:rPr lang="th-TH" b="1" dirty="0" err="1" smtClean="0"/>
              <a:t>ธพณ.</a:t>
            </a:r>
            <a:r>
              <a:rPr lang="th-TH" b="1" dirty="0" smtClean="0"/>
              <a:t> ต่อประชาชน</a:t>
            </a:r>
          </a:p>
          <a:p>
            <a:r>
              <a:rPr lang="th-TH" b="1" dirty="0" smtClean="0"/>
              <a:t>เงินสดสำรองที่ต้องดำรง (เงินฝากที่ </a:t>
            </a:r>
            <a:r>
              <a:rPr lang="th-TH" b="1" dirty="0" err="1" smtClean="0"/>
              <a:t>ธพณ.</a:t>
            </a:r>
            <a:r>
              <a:rPr lang="th-TH" b="1" dirty="0" smtClean="0"/>
              <a:t> ต้องฝากกับ ธปท.)</a:t>
            </a:r>
          </a:p>
          <a:p>
            <a:endParaRPr lang="th-TH" b="1" dirty="0" smtClean="0"/>
          </a:p>
          <a:p>
            <a:endParaRPr lang="th-TH" b="1" dirty="0" smtClean="0"/>
          </a:p>
          <a:p>
            <a:pPr>
              <a:buNone/>
            </a:pPr>
            <a:endParaRPr lang="th-TH" b="1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th-TH" b="1" dirty="0" smtClean="0"/>
              <a:t/>
            </a:r>
            <a:br>
              <a:rPr lang="th-TH" b="1" dirty="0" smtClean="0"/>
            </a:br>
            <a:r>
              <a:rPr lang="th-TH" b="1" dirty="0" smtClean="0"/>
              <a:t>เครื่องมือ</a:t>
            </a:r>
            <a:r>
              <a:rPr lang="th-TH" b="1" dirty="0" smtClean="0">
                <a:solidFill>
                  <a:schemeClr val="tx1"/>
                </a:solidFill>
              </a:rPr>
              <a:t>ทางเศรษฐกิจ/</a:t>
            </a:r>
            <a:r>
              <a:rPr lang="th-TH" b="1" dirty="0" smtClean="0">
                <a:solidFill>
                  <a:srgbClr val="7030A0"/>
                </a:solidFill>
              </a:rPr>
              <a:t>นโยบายการเงิน/</a:t>
            </a:r>
            <a:br>
              <a:rPr lang="th-TH" b="1" dirty="0" smtClean="0">
                <a:solidFill>
                  <a:srgbClr val="7030A0"/>
                </a:solidFill>
              </a:rPr>
            </a:br>
            <a:r>
              <a:rPr lang="th-TH" sz="3600" b="1" dirty="0" smtClean="0">
                <a:solidFill>
                  <a:schemeClr val="accent6">
                    <a:lumMod val="50000"/>
                  </a:schemeClr>
                </a:solidFill>
              </a:rPr>
              <a:t>การควบคุมเครดิตทางคุณภาพหรือวิธีคัดสรร</a:t>
            </a:r>
            <a:r>
              <a:rPr lang="th-TH" dirty="0" smtClean="0"/>
              <a:t/>
            </a:r>
            <a:br>
              <a:rPr lang="th-TH" dirty="0" smtClean="0"/>
            </a:b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endParaRPr lang="th-TH" b="1" dirty="0" smtClean="0"/>
          </a:p>
          <a:p>
            <a:r>
              <a:rPr lang="th-TH" b="1" dirty="0" smtClean="0"/>
              <a:t>เครดิตเพื่อชื้อขายหลักทรัพย์</a:t>
            </a:r>
          </a:p>
          <a:p>
            <a:endParaRPr lang="th-TH" b="1" dirty="0" smtClean="0"/>
          </a:p>
          <a:p>
            <a:r>
              <a:rPr lang="th-TH" b="1" dirty="0" smtClean="0"/>
              <a:t>เครดิตเพื่อการบริโภค</a:t>
            </a:r>
          </a:p>
          <a:p>
            <a:pPr>
              <a:buNone/>
            </a:pPr>
            <a:endParaRPr lang="th-TH" b="1" dirty="0" smtClean="0"/>
          </a:p>
          <a:p>
            <a:r>
              <a:rPr lang="th-TH" b="1" dirty="0" smtClean="0"/>
              <a:t>เครดิตเพื่อการชื้อบ้านและที่ดิน</a:t>
            </a:r>
          </a:p>
          <a:p>
            <a:endParaRPr lang="th-TH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th-TH" sz="4000" b="1" dirty="0" smtClean="0">
                <a:solidFill>
                  <a:schemeClr val="tx1"/>
                </a:solidFill>
              </a:rPr>
              <a:t/>
            </a:r>
            <a:br>
              <a:rPr lang="th-TH" sz="4000" b="1" dirty="0" smtClean="0">
                <a:solidFill>
                  <a:schemeClr val="tx1"/>
                </a:solidFill>
              </a:rPr>
            </a:br>
            <a:r>
              <a:rPr lang="th-TH" sz="4900" b="1" dirty="0" smtClean="0">
                <a:solidFill>
                  <a:schemeClr val="tx1"/>
                </a:solidFill>
              </a:rPr>
              <a:t>เป้าหมายทางเศรษฐกิจ/</a:t>
            </a:r>
            <a:r>
              <a:rPr lang="th-TH" sz="4900" b="1" dirty="0" smtClean="0">
                <a:solidFill>
                  <a:srgbClr val="C00000"/>
                </a:solidFill>
              </a:rPr>
              <a:t>การเจริญเติบโตทางเศรษฐกิจ</a:t>
            </a:r>
            <a:r>
              <a:rPr lang="th-TH" sz="4000" b="1" dirty="0" smtClean="0">
                <a:solidFill>
                  <a:srgbClr val="00B050"/>
                </a:solidFill>
              </a:rPr>
              <a:t/>
            </a:r>
            <a:br>
              <a:rPr lang="th-TH" sz="4000" b="1" dirty="0" smtClean="0">
                <a:solidFill>
                  <a:srgbClr val="00B050"/>
                </a:solidFill>
              </a:rPr>
            </a:br>
            <a:endParaRPr lang="th-TH" sz="40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4294967295"/>
          </p:nvPr>
        </p:nvSpPr>
        <p:spPr>
          <a:xfrm>
            <a:off x="500034" y="1571612"/>
            <a:ext cx="8229632" cy="4554551"/>
          </a:xfr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 fontScale="85000" lnSpcReduction="20000"/>
          </a:bodyPr>
          <a:lstStyle/>
          <a:p>
            <a:pPr marL="742950" indent="-742950" algn="ctr">
              <a:buAutoNum type="arabicPeriod"/>
            </a:pPr>
            <a:r>
              <a:rPr lang="th-TH" sz="4300" b="1" dirty="0" smtClean="0">
                <a:solidFill>
                  <a:srgbClr val="C00000"/>
                </a:solidFill>
              </a:rPr>
              <a:t>การเจริญเติบโตทางเศรษฐกิจ</a:t>
            </a:r>
          </a:p>
          <a:p>
            <a:pPr marL="742950" indent="-742950" algn="ctr">
              <a:buAutoNum type="arabicPeriod"/>
            </a:pPr>
            <a:endParaRPr lang="th-TH" sz="43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th-TH" sz="2800" b="1" dirty="0" smtClean="0"/>
              <a:t> </a:t>
            </a:r>
            <a:r>
              <a:rPr lang="en-US" sz="3000" b="1" dirty="0" smtClean="0"/>
              <a:t>GNP </a:t>
            </a:r>
            <a:r>
              <a:rPr lang="th-TH" sz="3500" b="1" dirty="0" smtClean="0"/>
              <a:t>เป็นการวัดรายได้ของประเทศ </a:t>
            </a:r>
            <a:r>
              <a:rPr lang="en-US" sz="3500" b="1" dirty="0" smtClean="0"/>
              <a:t>Per Capita</a:t>
            </a:r>
          </a:p>
          <a:p>
            <a:pPr>
              <a:buNone/>
            </a:pPr>
            <a:r>
              <a:rPr lang="en-US" sz="2800" b="1" dirty="0" smtClean="0"/>
              <a:t>	</a:t>
            </a:r>
            <a:r>
              <a:rPr lang="th-TH" sz="2800" dirty="0"/>
              <a:t> </a:t>
            </a:r>
            <a:r>
              <a:rPr lang="th-TH" sz="2600" b="1" dirty="0"/>
              <a:t>คำนวณจากผลิตภัณฑ์ประชาชาติหารด้วยจำนวนประชากรทั้ง</a:t>
            </a:r>
            <a:r>
              <a:rPr lang="th-TH" sz="2600" b="1" dirty="0" smtClean="0"/>
              <a:t>ประเทศ</a:t>
            </a:r>
          </a:p>
          <a:p>
            <a:pPr marL="514350" indent="-514350">
              <a:buNone/>
            </a:pPr>
            <a:endParaRPr lang="en-US" sz="2400" b="1" dirty="0"/>
          </a:p>
          <a:p>
            <a:pPr marL="514350" indent="-514350">
              <a:buNone/>
            </a:pPr>
            <a:r>
              <a:rPr lang="en-US" sz="3000" b="1" dirty="0" smtClean="0"/>
              <a:t> GDP </a:t>
            </a:r>
            <a:r>
              <a:rPr lang="th-TH" sz="3500" b="1" dirty="0" smtClean="0"/>
              <a:t>ระดับประเทศ </a:t>
            </a:r>
            <a:r>
              <a:rPr lang="en-US" sz="3500" b="1" dirty="0" smtClean="0"/>
              <a:t>Gross Domestic Product</a:t>
            </a:r>
            <a:r>
              <a:rPr lang="th-TH" sz="3500" dirty="0"/>
              <a:t> </a:t>
            </a:r>
            <a:r>
              <a:rPr lang="th-TH" sz="2800" dirty="0"/>
              <a:t> </a:t>
            </a:r>
            <a:endParaRPr lang="th-TH" sz="2800" dirty="0" smtClean="0"/>
          </a:p>
          <a:p>
            <a:pPr marL="457200" indent="-457200">
              <a:buNone/>
            </a:pPr>
            <a:r>
              <a:rPr lang="th-TH" sz="2800" b="1" dirty="0"/>
              <a:t>	</a:t>
            </a:r>
            <a:r>
              <a:rPr lang="th-TH" sz="2600" b="1" dirty="0" smtClean="0"/>
              <a:t>หมายถึง </a:t>
            </a:r>
            <a:r>
              <a:rPr lang="th-TH" sz="2600" b="1" dirty="0"/>
              <a:t>มูลค่าของสินค้าและบริการขั้นสุดท้ายที่ผลิตขึ้นภายในประเทศในระยะเวลาหนึ่งโดยไม่คำนึงถึงว่าทรัพยากรที่ใช้ในการผลิตสินค้า และบริการจะเป็นทรัพยากรของพลเมืองในประเทศหรือเป็นของชาวต่างประเทศ ในทางตรงข้าม ทรัพยากรของพลเมืองในประเทศแต่ไปทำการผลิตในต่างประเทศก็ไม่นับรวมไว้ในผลิตภัณฑ์ในประเทศ</a:t>
            </a:r>
            <a:endParaRPr lang="th-TH" sz="2600" b="1" dirty="0" smtClean="0"/>
          </a:p>
          <a:p>
            <a:pPr>
              <a:buNone/>
            </a:pPr>
            <a:r>
              <a:rPr lang="th-TH" sz="2800" b="1" dirty="0"/>
              <a:t>	</a:t>
            </a:r>
            <a:endParaRPr lang="th-TH" sz="2800" b="1" dirty="0" smtClean="0"/>
          </a:p>
          <a:p>
            <a:pPr>
              <a:buNone/>
            </a:pPr>
            <a:endParaRPr lang="th-TH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th-TH" b="1" dirty="0" smtClean="0">
                <a:solidFill>
                  <a:schemeClr val="tx1"/>
                </a:solidFill>
              </a:rPr>
              <a:t>เป้าหมายทางเศรษฐกิจ/</a:t>
            </a:r>
            <a:r>
              <a:rPr lang="th-TH" b="1" dirty="0" smtClean="0">
                <a:solidFill>
                  <a:srgbClr val="C00000"/>
                </a:solidFill>
              </a:rPr>
              <a:t>การเจริญเติบโตทางเศรษฐกิจ</a:t>
            </a:r>
            <a:endParaRPr lang="th-TH" dirty="0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idx="1"/>
          </p:nvPr>
        </p:nvSpPr>
        <p:spPr/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</a:t>
            </a:r>
            <a:r>
              <a:rPr lang="en-US" b="1" dirty="0" smtClean="0"/>
              <a:t>GPP </a:t>
            </a:r>
            <a:r>
              <a:rPr lang="th-TH" b="1" dirty="0" smtClean="0"/>
              <a:t>ระดับจังหวัด </a:t>
            </a:r>
            <a:r>
              <a:rPr lang="en-US" b="1" dirty="0" smtClean="0"/>
              <a:t>Gross Province Product</a:t>
            </a:r>
          </a:p>
          <a:p>
            <a:pPr>
              <a:buNone/>
            </a:pPr>
            <a:endParaRPr lang="en-US" sz="2800" b="1" dirty="0" smtClean="0"/>
          </a:p>
          <a:p>
            <a:pPr>
              <a:buNone/>
            </a:pPr>
            <a:r>
              <a:rPr lang="th-TH" sz="2400" b="1" dirty="0" smtClean="0"/>
              <a:t>- </a:t>
            </a:r>
            <a:r>
              <a:rPr lang="th-TH" sz="2800" b="1" dirty="0" smtClean="0"/>
              <a:t>มูลค่าของสินค้าและบริการขั้นสุดท้ายที่ผลิตได้จากการประกอบการในขอบเขตพื้นที่จังหวัดในรอบระยะเวลาหนึ่ง</a:t>
            </a:r>
          </a:p>
          <a:p>
            <a:pPr>
              <a:buNone/>
            </a:pPr>
            <a:endParaRPr lang="th-TH" sz="2800" b="1" dirty="0" smtClean="0"/>
          </a:p>
          <a:p>
            <a:pPr>
              <a:buNone/>
            </a:pPr>
            <a:r>
              <a:rPr lang="th-TH" sz="2800" b="1" dirty="0" smtClean="0"/>
              <a:t> </a:t>
            </a:r>
            <a:r>
              <a:rPr lang="th-TH" sz="2400" b="1" dirty="0" smtClean="0"/>
              <a:t>- </a:t>
            </a:r>
            <a:r>
              <a:rPr lang="th-TH" sz="2800" b="1" dirty="0" smtClean="0"/>
              <a:t>หรือรายได้จากผลตอบแทนปัจจัยการผลิตต่างๆ ซึ่งได้แก่ ค่าตอบแทนแรงงาน ค่าเช่าที่ดิน ดอกเบี้ย และกำไร</a:t>
            </a:r>
            <a:endParaRPr lang="th-TH" sz="2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th-TH" b="1" dirty="0" smtClean="0">
                <a:solidFill>
                  <a:schemeClr val="tx1"/>
                </a:solidFill>
              </a:rPr>
              <a:t>เป้าหมายทางเศรษฐกิจ/</a:t>
            </a:r>
            <a:r>
              <a:rPr lang="th-TH" b="1" dirty="0" smtClean="0">
                <a:solidFill>
                  <a:srgbClr val="C00000"/>
                </a:solidFill>
              </a:rPr>
              <a:t>การเจริญเติบโตทางเศรษฐกิจ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marL="514350" indent="-514350">
              <a:buNone/>
            </a:pPr>
            <a:r>
              <a:rPr lang="th-TH" b="1" dirty="0" smtClean="0"/>
              <a:t>	วัดได้ 3 ช่องทาง</a:t>
            </a:r>
          </a:p>
          <a:p>
            <a:pPr marL="514350" indent="-514350">
              <a:buNone/>
            </a:pPr>
            <a:endParaRPr lang="th-TH" b="1" dirty="0" smtClean="0"/>
          </a:p>
          <a:p>
            <a:pPr marL="514350" indent="-514350">
              <a:buNone/>
            </a:pPr>
            <a:r>
              <a:rPr lang="th-TH" b="1" dirty="0" smtClean="0"/>
              <a:t>		</a:t>
            </a:r>
            <a:r>
              <a:rPr lang="th-TH" sz="2800" b="1" dirty="0" smtClean="0"/>
              <a:t>รายได้ </a:t>
            </a:r>
            <a:r>
              <a:rPr lang="en-US" sz="2800" b="1" dirty="0" smtClean="0"/>
              <a:t>Income</a:t>
            </a:r>
            <a:endParaRPr lang="th-TH" sz="2800" b="1" dirty="0" smtClean="0"/>
          </a:p>
          <a:p>
            <a:pPr marL="514350" indent="-514350">
              <a:buNone/>
            </a:pPr>
            <a:r>
              <a:rPr lang="th-TH" sz="2800" b="1" dirty="0" smtClean="0"/>
              <a:t>		รายจ่าย </a:t>
            </a:r>
            <a:r>
              <a:rPr lang="en-US" sz="2800" b="1" dirty="0" smtClean="0"/>
              <a:t>Expenditure</a:t>
            </a:r>
            <a:endParaRPr lang="th-TH" sz="2800" b="1" dirty="0" smtClean="0"/>
          </a:p>
          <a:p>
            <a:pPr marL="514350" indent="-514350">
              <a:buNone/>
            </a:pPr>
            <a:r>
              <a:rPr lang="th-TH" sz="2800" b="1" dirty="0" smtClean="0"/>
              <a:t>		การผลิต </a:t>
            </a:r>
            <a:r>
              <a:rPr lang="en-US" sz="2800" b="1" dirty="0" smtClean="0"/>
              <a:t>Production</a:t>
            </a:r>
            <a:endParaRPr lang="th-TH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ชื่อเรื่อง 8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th-TH" b="1" dirty="0" smtClean="0">
                <a:solidFill>
                  <a:schemeClr val="tx1"/>
                </a:solidFill>
              </a:rPr>
              <a:t>เป้าหมายทางเศรษฐกิจ/</a:t>
            </a:r>
            <a:r>
              <a:rPr lang="th-TH" b="1" dirty="0" smtClean="0">
                <a:solidFill>
                  <a:srgbClr val="0070C0"/>
                </a:solidFill>
              </a:rPr>
              <a:t>เสถียรภาพทางเศรษฐกิจ</a:t>
            </a:r>
            <a:endParaRPr lang="th-TH" dirty="0">
              <a:solidFill>
                <a:srgbClr val="0070C0"/>
              </a:solidFill>
            </a:endParaRPr>
          </a:p>
        </p:txBody>
      </p:sp>
      <p:sp>
        <p:nvSpPr>
          <p:cNvPr id="10" name="ตัวยึดเนื้อหา 9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th-TH" sz="4300" b="1" dirty="0" smtClean="0">
                <a:solidFill>
                  <a:srgbClr val="0070C0"/>
                </a:solidFill>
              </a:rPr>
              <a:t>2. เสถียรภาพทางเศรษฐกิจ</a:t>
            </a:r>
          </a:p>
          <a:p>
            <a:pPr algn="ctr">
              <a:buNone/>
            </a:pPr>
            <a:endParaRPr lang="th-TH" b="1" dirty="0" smtClean="0"/>
          </a:p>
          <a:p>
            <a:pPr marL="514350" indent="-514350">
              <a:buNone/>
            </a:pPr>
            <a:r>
              <a:rPr lang="th-TH" b="1" dirty="0"/>
              <a:t>	</a:t>
            </a:r>
            <a:r>
              <a:rPr lang="th-TH" b="1" dirty="0" smtClean="0"/>
              <a:t>1. เศรษฐกิจมั่งคง </a:t>
            </a:r>
            <a:r>
              <a:rPr lang="en-US" sz="3000" b="1" dirty="0" smtClean="0"/>
              <a:t>Economic Stable</a:t>
            </a:r>
            <a:endParaRPr lang="th-TH" sz="3000" b="1" dirty="0" smtClean="0"/>
          </a:p>
          <a:p>
            <a:pPr marL="514350" indent="-514350">
              <a:buNone/>
            </a:pPr>
            <a:r>
              <a:rPr lang="th-TH" b="1" dirty="0" smtClean="0"/>
              <a:t>		</a:t>
            </a:r>
            <a:r>
              <a:rPr lang="th-TH" sz="3000" b="1" dirty="0" smtClean="0"/>
              <a:t>ไม่เคลื่อนไหว อย่างรุนแรง</a:t>
            </a:r>
          </a:p>
          <a:p>
            <a:pPr marL="514350" indent="-514350">
              <a:buNone/>
            </a:pPr>
            <a:r>
              <a:rPr lang="th-TH" b="1" dirty="0" smtClean="0"/>
              <a:t>	2. ไม่มีภาวะเงินเฟ้อ </a:t>
            </a:r>
            <a:r>
              <a:rPr lang="en-US" sz="3000" b="1" dirty="0" smtClean="0"/>
              <a:t>Inflation</a:t>
            </a:r>
          </a:p>
          <a:p>
            <a:pPr marL="914400" lvl="1" indent="-514350">
              <a:buNone/>
            </a:pPr>
            <a:r>
              <a:rPr lang="en-US" b="1" dirty="0"/>
              <a:t> </a:t>
            </a:r>
            <a:r>
              <a:rPr lang="en-US" b="1" dirty="0" smtClean="0"/>
              <a:t> </a:t>
            </a:r>
            <a:r>
              <a:rPr lang="th-TH" b="1" dirty="0" smtClean="0"/>
              <a:t>	</a:t>
            </a:r>
            <a:r>
              <a:rPr lang="th-TH" sz="2600" b="1" dirty="0" smtClean="0"/>
              <a:t>หมายถึง ภาวะที่ระดับสินค้าโดยเฉลี่ยสูงขึ้นเรื่อยๆ</a:t>
            </a:r>
          </a:p>
          <a:p>
            <a:pPr marL="914400" lvl="1" indent="-514350">
              <a:buNone/>
            </a:pPr>
            <a:r>
              <a:rPr lang="th-TH" sz="3200" b="1" dirty="0" smtClean="0"/>
              <a:t>  3. ไม่มีภาวะเงินฝืด </a:t>
            </a:r>
            <a:r>
              <a:rPr lang="en-US" sz="3000" b="1" dirty="0" smtClean="0"/>
              <a:t>Deflation</a:t>
            </a:r>
            <a:endParaRPr lang="th-TH" sz="3000" b="1" dirty="0" smtClean="0"/>
          </a:p>
          <a:p>
            <a:pPr marL="914400" lvl="1" indent="-514350">
              <a:buNone/>
            </a:pPr>
            <a:r>
              <a:rPr lang="th-TH" sz="3200" b="1" dirty="0"/>
              <a:t>	</a:t>
            </a:r>
            <a:r>
              <a:rPr lang="th-TH" sz="2600" b="1" dirty="0" smtClean="0"/>
              <a:t>หมายถึง ภาวะที่ระดับสินค้าและบริการโดยเฉลี่ยลดลงเรื่อยๆ ผู้ผลิตลดการผลิตก่อให้เกิดการว่างงาน</a:t>
            </a:r>
            <a:r>
              <a:rPr lang="th-TH" b="1" dirty="0" smtClean="0"/>
              <a:t>	</a:t>
            </a:r>
          </a:p>
          <a:p>
            <a:pPr marL="514350" indent="-514350">
              <a:buNone/>
            </a:pPr>
            <a:r>
              <a:rPr lang="th-TH" b="1" dirty="0" smtClean="0"/>
              <a:t>	</a:t>
            </a: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th-TH" b="1" dirty="0" smtClean="0">
                <a:solidFill>
                  <a:schemeClr val="tx1"/>
                </a:solidFill>
              </a:rPr>
              <a:t>เป้าหมายทางเศรษฐกิจ/</a:t>
            </a:r>
            <a:r>
              <a:rPr lang="th-TH" b="1" dirty="0" smtClean="0">
                <a:solidFill>
                  <a:srgbClr val="0070C0"/>
                </a:solidFill>
              </a:rPr>
              <a:t> </a:t>
            </a:r>
            <a:r>
              <a:rPr lang="th-TH" b="1" dirty="0" smtClean="0">
                <a:solidFill>
                  <a:srgbClr val="7030A0"/>
                </a:solidFill>
              </a:rPr>
              <a:t>การกระจายรายได้</a:t>
            </a:r>
            <a:endParaRPr lang="th-TH" dirty="0">
              <a:solidFill>
                <a:srgbClr val="7030A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>
              <a:buNone/>
            </a:pPr>
            <a:r>
              <a:rPr lang="th-TH" sz="4000" b="1" dirty="0" smtClean="0">
                <a:solidFill>
                  <a:srgbClr val="7030A0"/>
                </a:solidFill>
              </a:rPr>
              <a:t>3. การกระจายรายได้</a:t>
            </a:r>
          </a:p>
          <a:p>
            <a:pPr>
              <a:buNone/>
            </a:pPr>
            <a:r>
              <a:rPr lang="th-TH" b="1" dirty="0" smtClean="0"/>
              <a:t>1. ประชากรมีรายได้ไม่แตกต่างกันมาก </a:t>
            </a:r>
            <a:r>
              <a:rPr lang="en-US" sz="2800" b="1" dirty="0" smtClean="0"/>
              <a:t>National Income</a:t>
            </a:r>
          </a:p>
          <a:p>
            <a:pPr>
              <a:buNone/>
            </a:pPr>
            <a:r>
              <a:rPr lang="th-TH" sz="2400" b="1" dirty="0" smtClean="0"/>
              <a:t>	คือ</a:t>
            </a:r>
            <a:r>
              <a:rPr lang="th-TH" sz="2400" b="1" dirty="0"/>
              <a:t>ผลตอบแทนจากปัจจัยการผลิต ซึ่งได้แก่ค่าตอบแทนแรงงาน ผลตอบแทนจากที่ดิน ทุน และการประกอบการ</a:t>
            </a:r>
            <a:endParaRPr lang="th-TH" sz="2400" b="1" dirty="0" smtClean="0"/>
          </a:p>
          <a:p>
            <a:pPr>
              <a:buNone/>
            </a:pPr>
            <a:r>
              <a:rPr lang="th-TH" b="1" dirty="0" smtClean="0"/>
              <a:t>2. วัดโดยใช้สัมประสิทธิ์จินี่</a:t>
            </a:r>
            <a:r>
              <a:rPr lang="en-US" b="1" dirty="0" smtClean="0"/>
              <a:t> </a:t>
            </a:r>
            <a:r>
              <a:rPr lang="en-US" sz="2800" b="1" dirty="0" smtClean="0"/>
              <a:t>GINI Coefficient</a:t>
            </a:r>
            <a:r>
              <a:rPr lang="th-TH" sz="2800" b="1" dirty="0" smtClean="0"/>
              <a:t> </a:t>
            </a:r>
            <a:endParaRPr lang="en-US" sz="2800" b="1" dirty="0" smtClean="0"/>
          </a:p>
          <a:p>
            <a:pPr>
              <a:buNone/>
            </a:pPr>
            <a:r>
              <a:rPr lang="en-US" dirty="0"/>
              <a:t>  </a:t>
            </a:r>
            <a:r>
              <a:rPr lang="en-US" sz="2600" dirty="0"/>
              <a:t> </a:t>
            </a:r>
            <a:r>
              <a:rPr lang="th-TH" sz="2400" b="1" dirty="0"/>
              <a:t>คือ สัมประสิทธิ์</a:t>
            </a:r>
            <a:r>
              <a:rPr lang="th-TH" sz="2400" b="1" dirty="0" err="1"/>
              <a:t>จินี</a:t>
            </a:r>
            <a:r>
              <a:rPr lang="th-TH" sz="2400" b="1" dirty="0"/>
              <a:t> หรือสัมประสิทธิ์การกระจายรายได้  เป็นตัวชี้วัดความไม่เท่าเทียมที่ใช้กันแพร่หลายที่สุด  เป็นตัวที่ใช้อธิบายในกลุ่ม </a:t>
            </a:r>
            <a:r>
              <a:rPr lang="en-US" sz="2400" b="1" dirty="0"/>
              <a:t>Lorenz Curve  </a:t>
            </a:r>
            <a:r>
              <a:rPr lang="th-TH" sz="2400" b="1" dirty="0"/>
              <a:t>ค่า</a:t>
            </a:r>
            <a:r>
              <a:rPr lang="th-TH" sz="2400" b="1" dirty="0" err="1"/>
              <a:t>จินี</a:t>
            </a:r>
            <a:r>
              <a:rPr lang="th-TH" sz="2400" b="1" dirty="0"/>
              <a:t>ถูกกำหนดจากพื้นที่ระหว่างเส้น </a:t>
            </a:r>
            <a:r>
              <a:rPr lang="en-US" sz="2400" b="1" dirty="0"/>
              <a:t>Lorenz Curve </a:t>
            </a:r>
            <a:r>
              <a:rPr lang="th-TH" sz="2400" b="1" dirty="0"/>
              <a:t>กับเส้นการกระจายรายได้สมบูรณ์  หารด้วยพื้นที่ใต้เส้น</a:t>
            </a:r>
            <a:r>
              <a:rPr lang="th-TH" sz="2400" b="1" dirty="0" err="1"/>
              <a:t>ทะแยง</a:t>
            </a:r>
            <a:r>
              <a:rPr lang="th-TH" sz="2400" b="1" dirty="0"/>
              <a:t>มุมทั้งหมด    สัมประสิทธิ์</a:t>
            </a:r>
            <a:r>
              <a:rPr lang="th-TH" sz="2400" b="1" dirty="0" err="1"/>
              <a:t>จินี</a:t>
            </a:r>
            <a:r>
              <a:rPr lang="th-TH" sz="2400" b="1" dirty="0"/>
              <a:t> จะมีค่าตั้งแต่  0 ถึง 1 โดยหากมีค่าเข้าใกล้ศูนย์จะยิ่งดี   คือทุกคนมีรายได้เท่าเทียมกันอย่างสมบูรณ์ เมื่อค่า = 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th-TH" b="1" dirty="0" smtClean="0"/>
              <a:t>เครื่องมือ</a:t>
            </a:r>
            <a:r>
              <a:rPr lang="th-TH" b="1" dirty="0" smtClean="0">
                <a:solidFill>
                  <a:schemeClr val="tx1"/>
                </a:solidFill>
              </a:rPr>
              <a:t>ทางเศรษฐกิจ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th-TH" sz="4800" b="1" dirty="0" smtClean="0">
                <a:solidFill>
                  <a:srgbClr val="0070C0"/>
                </a:solidFill>
              </a:rPr>
              <a:t>เครื่องมือทางเศรษฐกิจ</a:t>
            </a:r>
          </a:p>
          <a:p>
            <a:pPr algn="ctr">
              <a:buNone/>
            </a:pPr>
            <a:endParaRPr lang="th-TH" sz="4000" b="1" dirty="0" smtClean="0">
              <a:solidFill>
                <a:schemeClr val="tx1"/>
              </a:solidFill>
            </a:endParaRPr>
          </a:p>
          <a:p>
            <a:pPr marL="742950" indent="-742950" algn="ctr">
              <a:buNone/>
            </a:pPr>
            <a:r>
              <a:rPr lang="th-TH" sz="4000" b="1" dirty="0" smtClean="0">
                <a:solidFill>
                  <a:srgbClr val="FF0000"/>
                </a:solidFill>
              </a:rPr>
              <a:t>1. นโยบายการคลัง</a:t>
            </a:r>
          </a:p>
          <a:p>
            <a:pPr algn="ctr">
              <a:buNone/>
            </a:pPr>
            <a:r>
              <a:rPr lang="th-TH" sz="4000" b="1" dirty="0" smtClean="0">
                <a:solidFill>
                  <a:srgbClr val="7030A0"/>
                </a:solidFill>
              </a:rPr>
              <a:t>2. นโยบายการเงิน</a:t>
            </a:r>
            <a:endParaRPr lang="th-TH" sz="4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th-TH" b="1" dirty="0" smtClean="0"/>
              <a:t/>
            </a:r>
            <a:br>
              <a:rPr lang="th-TH" b="1" dirty="0" smtClean="0"/>
            </a:br>
            <a:r>
              <a:rPr lang="th-TH" b="1" dirty="0" smtClean="0"/>
              <a:t>เครื่องมือ</a:t>
            </a:r>
            <a:r>
              <a:rPr lang="th-TH" b="1" dirty="0" smtClean="0">
                <a:solidFill>
                  <a:schemeClr val="tx1"/>
                </a:solidFill>
              </a:rPr>
              <a:t>ทางเศรษฐกิจ/</a:t>
            </a:r>
            <a:r>
              <a:rPr lang="th-TH" b="1" dirty="0" smtClean="0">
                <a:solidFill>
                  <a:srgbClr val="FF0000"/>
                </a:solidFill>
              </a:rPr>
              <a:t>นโยบายการคลัง</a:t>
            </a:r>
            <a:br>
              <a:rPr lang="th-TH" b="1" dirty="0" smtClean="0">
                <a:solidFill>
                  <a:srgbClr val="FF0000"/>
                </a:solidFill>
              </a:rPr>
            </a:b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th-TH" sz="4000" b="1" u="sng" dirty="0" smtClean="0">
                <a:solidFill>
                  <a:srgbClr val="FF0000"/>
                </a:solidFill>
              </a:rPr>
              <a:t>นโยบายการคลัง</a:t>
            </a:r>
          </a:p>
          <a:p>
            <a:pPr>
              <a:buNone/>
            </a:pPr>
            <a:r>
              <a:rPr lang="th-TH" b="1" dirty="0" smtClean="0"/>
              <a:t>การไปสู่เป้าหมายทางเศรษฐกิจโดยใช้นโยบายการคลัง</a:t>
            </a:r>
          </a:p>
          <a:p>
            <a:pPr>
              <a:buNone/>
            </a:pPr>
            <a:r>
              <a:rPr lang="th-TH" b="1" dirty="0" smtClean="0"/>
              <a:t>1. </a:t>
            </a:r>
            <a:r>
              <a:rPr lang="th-TH" b="1" dirty="0" smtClean="0">
                <a:solidFill>
                  <a:srgbClr val="7030A0"/>
                </a:solidFill>
              </a:rPr>
              <a:t>การจัดเก็บรายได้</a:t>
            </a:r>
          </a:p>
          <a:p>
            <a:pPr>
              <a:buNone/>
            </a:pPr>
            <a:r>
              <a:rPr lang="th-TH" b="1" dirty="0" smtClean="0"/>
              <a:t>2. </a:t>
            </a:r>
            <a:r>
              <a:rPr lang="th-TH" b="1" dirty="0" smtClean="0">
                <a:solidFill>
                  <a:srgbClr val="0070C0"/>
                </a:solidFill>
              </a:rPr>
              <a:t>การใช้จ่ายภาครัฐ</a:t>
            </a:r>
          </a:p>
          <a:p>
            <a:pPr>
              <a:buNone/>
            </a:pPr>
            <a:r>
              <a:rPr lang="th-TH" b="1" dirty="0" smtClean="0"/>
              <a:t>3. การกู้เงิน</a:t>
            </a:r>
          </a:p>
          <a:p>
            <a:pPr>
              <a:buNone/>
            </a:pPr>
            <a:endParaRPr lang="th-TH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435</Words>
  <Application>Microsoft Office PowerPoint</Application>
  <PresentationFormat>นำเสนอทางหน้าจอ (4:3)</PresentationFormat>
  <Paragraphs>142</Paragraphs>
  <Slides>21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21</vt:i4>
      </vt:variant>
    </vt:vector>
  </HeadingPairs>
  <TitlesOfParts>
    <vt:vector size="22" baseType="lpstr">
      <vt:lpstr>ชุดรูปแบบของ Office</vt:lpstr>
      <vt:lpstr>ระบบการบริหารการเงินการคลังของรัฐ</vt:lpstr>
      <vt:lpstr> เป้าหมายทางเศรษฐกิจ </vt:lpstr>
      <vt:lpstr> เป้าหมายทางเศรษฐกิจ/การเจริญเติบโตทางเศรษฐกิจ </vt:lpstr>
      <vt:lpstr>เป้าหมายทางเศรษฐกิจ/การเจริญเติบโตทางเศรษฐกิจ</vt:lpstr>
      <vt:lpstr>เป้าหมายทางเศรษฐกิจ/การเจริญเติบโตทางเศรษฐกิจ</vt:lpstr>
      <vt:lpstr>เป้าหมายทางเศรษฐกิจ/เสถียรภาพทางเศรษฐกิจ</vt:lpstr>
      <vt:lpstr>เป้าหมายทางเศรษฐกิจ/ การกระจายรายได้</vt:lpstr>
      <vt:lpstr>เครื่องมือทางเศรษฐกิจ</vt:lpstr>
      <vt:lpstr> เครื่องมือทางเศรษฐกิจ/นโยบายการคลัง </vt:lpstr>
      <vt:lpstr>เครื่องมือทางเศรษฐกิจ/นโยบายการคลัง/การจัดเก็บรายได้ </vt:lpstr>
      <vt:lpstr>เครื่องมือทางเศรษฐกิจ/นโยบายการคลัง /การจัดเก็บรายได้ </vt:lpstr>
      <vt:lpstr>เครื่องมือทางเศรษฐกิจ/นโยบายการคลัง /การจัดเก็บรายได้ </vt:lpstr>
      <vt:lpstr>เครื่องมือทางเศรษฐกิจ/นโยบายการคลัง /การจัดเก็บรายได้ </vt:lpstr>
      <vt:lpstr>เครื่องมือทางเศรษฐกิจ/นโยบายการคลัง /การจัดเก็บรายได้ </vt:lpstr>
      <vt:lpstr>เครื่องมือทางเศรษฐกิจ/นโยบายการคลัง /การจัดเก็บรายได้ </vt:lpstr>
      <vt:lpstr>เครื่องมือทางเศรษฐกิจ/นโยบายการคลัง /การจัดเก็บรายได้ </vt:lpstr>
      <vt:lpstr> เครื่องมือทางเศรษฐกิจ/ นโยบายการคลัง / การใช้จ่ายภาครัฐ </vt:lpstr>
      <vt:lpstr> เครื่องมือทางเศรษฐกิจ/ นโยบายการคลัง /การกู้เงิน </vt:lpstr>
      <vt:lpstr>เครื่องมือทางเศรษฐกิจ/นโยบายการเงิน</vt:lpstr>
      <vt:lpstr> เครื่องมือทางเศรษฐกิจ/นโยบายการเงิน/ การควบคุมเครดิตทางปริมาณหรือโดยทั่วไป </vt:lpstr>
      <vt:lpstr> เครื่องมือทางเศรษฐกิจ/นโยบายการเงิน/ การควบคุมเครดิตทางคุณภาพหรือวิธีคัดสรร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เป้าหมายและเครื่องมือ</dc:title>
  <dc:creator>User</dc:creator>
  <cp:lastModifiedBy>Admin</cp:lastModifiedBy>
  <cp:revision>37</cp:revision>
  <dcterms:created xsi:type="dcterms:W3CDTF">2014-08-18T04:42:11Z</dcterms:created>
  <dcterms:modified xsi:type="dcterms:W3CDTF">2014-08-19T03:05:52Z</dcterms:modified>
</cp:coreProperties>
</file>