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6" r:id="rId2"/>
    <p:sldId id="257" r:id="rId3"/>
    <p:sldId id="258" r:id="rId4"/>
    <p:sldId id="264" r:id="rId5"/>
    <p:sldId id="263" r:id="rId6"/>
    <p:sldId id="259" r:id="rId7"/>
    <p:sldId id="260" r:id="rId8"/>
    <p:sldId id="261" r:id="rId9"/>
    <p:sldId id="265" r:id="rId10"/>
    <p:sldId id="267" r:id="rId11"/>
    <p:sldId id="268" r:id="rId12"/>
    <p:sldId id="269" r:id="rId13"/>
    <p:sldId id="270" r:id="rId14"/>
    <p:sldId id="273" r:id="rId15"/>
    <p:sldId id="274" r:id="rId16"/>
    <p:sldId id="275" r:id="rId17"/>
    <p:sldId id="271" r:id="rId18"/>
    <p:sldId id="276" r:id="rId19"/>
    <p:sldId id="277" r:id="rId20"/>
    <p:sldId id="278" r:id="rId21"/>
    <p:sldId id="279" r:id="rId22"/>
    <p:sldId id="280" r:id="rId23"/>
  </p:sldIdLst>
  <p:sldSz cx="9144000" cy="6858000" type="screen4x3"/>
  <p:notesSz cx="7010400" cy="92964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A86DE8D-DE3C-44CA-B12D-09A617E36D07}" type="doc">
      <dgm:prSet loTypeId="urn:microsoft.com/office/officeart/2005/8/layout/vList2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en-US"/>
        </a:p>
      </dgm:t>
    </dgm:pt>
    <dgm:pt modelId="{46DAD5EA-4A20-408A-8305-1C55197F0D43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>
        <a:solidFill>
          <a:srgbClr val="FFFF00"/>
        </a:solidFill>
      </dgm:spPr>
      <dgm:t>
        <a:bodyPr/>
        <a:lstStyle/>
        <a:p>
          <a:pPr rtl="0"/>
          <a:r>
            <a:rPr lang="th-TH" dirty="0" smtClean="0"/>
            <a:t>วงจรการคลังท้องถิ่น</a:t>
          </a:r>
          <a:endParaRPr lang="en-US" dirty="0"/>
        </a:p>
      </dgm:t>
    </dgm:pt>
    <dgm:pt modelId="{2EADCAAE-790C-4160-9171-2F43F30DEA6F}" type="parTrans" cxnId="{6C61BF6B-3E8F-497A-A327-3826460C82C6}">
      <dgm:prSet/>
      <dgm:spPr/>
      <dgm:t>
        <a:bodyPr/>
        <a:lstStyle/>
        <a:p>
          <a:endParaRPr lang="en-US"/>
        </a:p>
      </dgm:t>
    </dgm:pt>
    <dgm:pt modelId="{2EB47B77-E412-404E-AB39-083A5505BB3D}" type="sibTrans" cxnId="{6C61BF6B-3E8F-497A-A327-3826460C82C6}">
      <dgm:prSet/>
      <dgm:spPr/>
      <dgm:t>
        <a:bodyPr/>
        <a:lstStyle/>
        <a:p>
          <a:endParaRPr lang="en-US"/>
        </a:p>
      </dgm:t>
    </dgm:pt>
    <dgm:pt modelId="{C32F42C4-BA2A-4127-A17B-38783EDA5931}" type="pres">
      <dgm:prSet presAssocID="{EA86DE8D-DE3C-44CA-B12D-09A617E36D07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t-RU"/>
        </a:p>
      </dgm:t>
    </dgm:pt>
    <dgm:pt modelId="{A3C734E8-B34C-4A3D-9CAD-3FFA9D9D331E}" type="pres">
      <dgm:prSet presAssocID="{46DAD5EA-4A20-408A-8305-1C55197F0D43}" presName="parent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tt-RU"/>
        </a:p>
      </dgm:t>
    </dgm:pt>
  </dgm:ptLst>
  <dgm:cxnLst>
    <dgm:cxn modelId="{6C61BF6B-3E8F-497A-A327-3826460C82C6}" srcId="{EA86DE8D-DE3C-44CA-B12D-09A617E36D07}" destId="{46DAD5EA-4A20-408A-8305-1C55197F0D43}" srcOrd="0" destOrd="0" parTransId="{2EADCAAE-790C-4160-9171-2F43F30DEA6F}" sibTransId="{2EB47B77-E412-404E-AB39-083A5505BB3D}"/>
    <dgm:cxn modelId="{3D00F0F5-17E5-45DD-8509-F39E43C41C03}" type="presOf" srcId="{46DAD5EA-4A20-408A-8305-1C55197F0D43}" destId="{A3C734E8-B34C-4A3D-9CAD-3FFA9D9D331E}" srcOrd="0" destOrd="0" presId="urn:microsoft.com/office/officeart/2005/8/layout/vList2"/>
    <dgm:cxn modelId="{AFDCBF7D-F39A-4F19-AE51-9FCE74D8AB46}" type="presOf" srcId="{EA86DE8D-DE3C-44CA-B12D-09A617E36D07}" destId="{C32F42C4-BA2A-4127-A17B-38783EDA5931}" srcOrd="0" destOrd="0" presId="urn:microsoft.com/office/officeart/2005/8/layout/vList2"/>
    <dgm:cxn modelId="{273F2760-847B-4236-BE1B-89FD77C52F2A}" type="presParOf" srcId="{C32F42C4-BA2A-4127-A17B-38783EDA5931}" destId="{A3C734E8-B34C-4A3D-9CAD-3FFA9D9D331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92F76D36-B5DC-4A35-A091-A094D81BA4A6}" type="doc">
      <dgm:prSet loTypeId="urn:microsoft.com/office/officeart/2005/8/layout/vList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0316D5E-3F0B-4C5A-A8F3-3CBA44EFA212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การเบิกจ่าย/การจัดทำบัญชี	-เบิกจ่ายตามที่ได้ก่อหนี้ผูกพัน และทำการลงบัญชีรับ- จ่าย</a:t>
          </a:r>
          <a:endParaRPr lang="en-US" dirty="0"/>
        </a:p>
      </dgm:t>
    </dgm:pt>
    <dgm:pt modelId="{F4DFB5A5-FFF9-48CE-9BD3-52FA6BE2BE32}" type="parTrans" cxnId="{D1E0FBEA-E070-40A2-8459-3C2E84856AA8}">
      <dgm:prSet/>
      <dgm:spPr/>
      <dgm:t>
        <a:bodyPr/>
        <a:lstStyle/>
        <a:p>
          <a:endParaRPr lang="en-US"/>
        </a:p>
      </dgm:t>
    </dgm:pt>
    <dgm:pt modelId="{30BE6E82-2D92-4F98-A9EF-8B656AD6E209}" type="sibTrans" cxnId="{D1E0FBEA-E070-40A2-8459-3C2E84856AA8}">
      <dgm:prSet/>
      <dgm:spPr/>
      <dgm:t>
        <a:bodyPr/>
        <a:lstStyle/>
        <a:p>
          <a:endParaRPr lang="en-US"/>
        </a:p>
      </dgm:t>
    </dgm:pt>
    <dgm:pt modelId="{8B0E1DAC-9BA9-44D1-8D7C-9CC29DA8F79D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การตรวจสอบการใช้จ่ายงบประมาณ	- เป็นการตรวจสอบเพื่อความโปร่งใจ ถูกต้อง เพื่อนำไปสู่การทบทวน การปรับปรุงการดำเนินการต่อไป หรือยกเลิกนโยบาย</a:t>
          </a:r>
          <a:endParaRPr lang="en-US" dirty="0"/>
        </a:p>
      </dgm:t>
    </dgm:pt>
    <dgm:pt modelId="{FA0E9D6D-E9EA-4682-9191-8481AFC172A9}" type="parTrans" cxnId="{CA7ECBEE-DB6F-498A-AA8C-4A3684E61C39}">
      <dgm:prSet/>
      <dgm:spPr/>
      <dgm:t>
        <a:bodyPr/>
        <a:lstStyle/>
        <a:p>
          <a:endParaRPr lang="en-US"/>
        </a:p>
      </dgm:t>
    </dgm:pt>
    <dgm:pt modelId="{BD9890AF-0092-4805-AE54-313347B967FA}" type="sibTrans" cxnId="{CA7ECBEE-DB6F-498A-AA8C-4A3684E61C39}">
      <dgm:prSet/>
      <dgm:spPr/>
      <dgm:t>
        <a:bodyPr/>
        <a:lstStyle/>
        <a:p>
          <a:endParaRPr lang="en-US"/>
        </a:p>
      </dgm:t>
    </dgm:pt>
    <dgm:pt modelId="{A9190521-3235-471D-A04C-2AF62C553CD0}">
      <dgm:prSet>
        <dgm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dgm:style>
      </dgm:prSet>
      <dgm:spPr/>
      <dgm:t>
        <a:bodyPr/>
        <a:lstStyle/>
        <a:p>
          <a:pPr rtl="0"/>
          <a:r>
            <a:rPr lang="th-TH" dirty="0" smtClean="0"/>
            <a:t>วินัยการคลัง/ความมั่นคงทางการคลัง	- การใช้จ่ายอย่างมีวินัย เพื่อความมั่นคงทางการเงินการคลัง</a:t>
          </a:r>
          <a:endParaRPr lang="en-US" dirty="0"/>
        </a:p>
      </dgm:t>
    </dgm:pt>
    <dgm:pt modelId="{548CEA9D-56BC-4A58-8CE2-53C93C65AD3B}" type="parTrans" cxnId="{82A82E11-8DCE-42BC-A4CF-268E24A90402}">
      <dgm:prSet/>
      <dgm:spPr/>
      <dgm:t>
        <a:bodyPr/>
        <a:lstStyle/>
        <a:p>
          <a:endParaRPr lang="en-US"/>
        </a:p>
      </dgm:t>
    </dgm:pt>
    <dgm:pt modelId="{40DDA452-C783-4148-AC4B-707AD8B2B21C}" type="sibTrans" cxnId="{82A82E11-8DCE-42BC-A4CF-268E24A90402}">
      <dgm:prSet/>
      <dgm:spPr/>
      <dgm:t>
        <a:bodyPr/>
        <a:lstStyle/>
        <a:p>
          <a:endParaRPr lang="en-US"/>
        </a:p>
      </dgm:t>
    </dgm:pt>
    <dgm:pt modelId="{569ADFD5-5279-4E94-B108-03BDFFE0FA75}" type="pres">
      <dgm:prSet presAssocID="{92F76D36-B5DC-4A35-A091-A094D81BA4A6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tt-RU"/>
        </a:p>
      </dgm:t>
    </dgm:pt>
    <dgm:pt modelId="{9709E7C5-9267-4A1B-B5A5-C6A5569F137A}" type="pres">
      <dgm:prSet presAssocID="{30316D5E-3F0B-4C5A-A8F3-3CBA44EFA212}" presName="parentText" presStyleLbl="node1" presStyleIdx="0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E389178-5C71-4B61-81FA-C5E712662422}" type="pres">
      <dgm:prSet presAssocID="{30BE6E82-2D92-4F98-A9EF-8B656AD6E209}" presName="spacer" presStyleCnt="0"/>
      <dgm:spPr/>
    </dgm:pt>
    <dgm:pt modelId="{F875360F-5C6F-4DE1-9C1C-C28D4A9F364A}" type="pres">
      <dgm:prSet presAssocID="{8B0E1DAC-9BA9-44D1-8D7C-9CC29DA8F79D}" presName="parentText" presStyleLbl="node1" presStyleIdx="1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t-RU"/>
        </a:p>
      </dgm:t>
    </dgm:pt>
    <dgm:pt modelId="{4563BD67-AC06-4DD6-A19C-3CFD023252AD}" type="pres">
      <dgm:prSet presAssocID="{BD9890AF-0092-4805-AE54-313347B967FA}" presName="spacer" presStyleCnt="0"/>
      <dgm:spPr/>
    </dgm:pt>
    <dgm:pt modelId="{4665CE88-AFAD-4136-826C-53CAD57ACF14}" type="pres">
      <dgm:prSet presAssocID="{A9190521-3235-471D-A04C-2AF62C553CD0}" presName="parentText" presStyleLbl="node1" presStyleIdx="2" presStyleCnt="3">
        <dgm:presLayoutVars>
          <dgm:chMax val="0"/>
          <dgm:bulletEnabled val="1"/>
        </dgm:presLayoutVars>
      </dgm:prSet>
      <dgm:spPr/>
      <dgm:t>
        <a:bodyPr/>
        <a:lstStyle/>
        <a:p>
          <a:endParaRPr lang="tt-RU"/>
        </a:p>
      </dgm:t>
    </dgm:pt>
  </dgm:ptLst>
  <dgm:cxnLst>
    <dgm:cxn modelId="{82A82E11-8DCE-42BC-A4CF-268E24A90402}" srcId="{92F76D36-B5DC-4A35-A091-A094D81BA4A6}" destId="{A9190521-3235-471D-A04C-2AF62C553CD0}" srcOrd="2" destOrd="0" parTransId="{548CEA9D-56BC-4A58-8CE2-53C93C65AD3B}" sibTransId="{40DDA452-C783-4148-AC4B-707AD8B2B21C}"/>
    <dgm:cxn modelId="{ABB2EDCD-8FCF-47E7-8A5F-498922EF24A7}" type="presOf" srcId="{30316D5E-3F0B-4C5A-A8F3-3CBA44EFA212}" destId="{9709E7C5-9267-4A1B-B5A5-C6A5569F137A}" srcOrd="0" destOrd="0" presId="urn:microsoft.com/office/officeart/2005/8/layout/vList2"/>
    <dgm:cxn modelId="{E16AD752-D878-4468-A3EA-AB65750B96AB}" type="presOf" srcId="{92F76D36-B5DC-4A35-A091-A094D81BA4A6}" destId="{569ADFD5-5279-4E94-B108-03BDFFE0FA75}" srcOrd="0" destOrd="0" presId="urn:microsoft.com/office/officeart/2005/8/layout/vList2"/>
    <dgm:cxn modelId="{CA7ECBEE-DB6F-498A-AA8C-4A3684E61C39}" srcId="{92F76D36-B5DC-4A35-A091-A094D81BA4A6}" destId="{8B0E1DAC-9BA9-44D1-8D7C-9CC29DA8F79D}" srcOrd="1" destOrd="0" parTransId="{FA0E9D6D-E9EA-4682-9191-8481AFC172A9}" sibTransId="{BD9890AF-0092-4805-AE54-313347B967FA}"/>
    <dgm:cxn modelId="{36B0112A-7639-4634-AD39-9E8306330685}" type="presOf" srcId="{A9190521-3235-471D-A04C-2AF62C553CD0}" destId="{4665CE88-AFAD-4136-826C-53CAD57ACF14}" srcOrd="0" destOrd="0" presId="urn:microsoft.com/office/officeart/2005/8/layout/vList2"/>
    <dgm:cxn modelId="{E308079F-CB69-4380-A2F9-C01D97ED44F8}" type="presOf" srcId="{8B0E1DAC-9BA9-44D1-8D7C-9CC29DA8F79D}" destId="{F875360F-5C6F-4DE1-9C1C-C28D4A9F364A}" srcOrd="0" destOrd="0" presId="urn:microsoft.com/office/officeart/2005/8/layout/vList2"/>
    <dgm:cxn modelId="{D1E0FBEA-E070-40A2-8459-3C2E84856AA8}" srcId="{92F76D36-B5DC-4A35-A091-A094D81BA4A6}" destId="{30316D5E-3F0B-4C5A-A8F3-3CBA44EFA212}" srcOrd="0" destOrd="0" parTransId="{F4DFB5A5-FFF9-48CE-9BD3-52FA6BE2BE32}" sibTransId="{30BE6E82-2D92-4F98-A9EF-8B656AD6E209}"/>
    <dgm:cxn modelId="{49BA51CE-B0CA-4E17-A78B-B8F87A1FD561}" type="presParOf" srcId="{569ADFD5-5279-4E94-B108-03BDFFE0FA75}" destId="{9709E7C5-9267-4A1B-B5A5-C6A5569F137A}" srcOrd="0" destOrd="0" presId="urn:microsoft.com/office/officeart/2005/8/layout/vList2"/>
    <dgm:cxn modelId="{4E9DB752-01A6-402E-8CDC-CCA949CDCC7C}" type="presParOf" srcId="{569ADFD5-5279-4E94-B108-03BDFFE0FA75}" destId="{6E389178-5C71-4B61-81FA-C5E712662422}" srcOrd="1" destOrd="0" presId="urn:microsoft.com/office/officeart/2005/8/layout/vList2"/>
    <dgm:cxn modelId="{7BC205FA-3873-48C5-B50A-178FE1CEA404}" type="presParOf" srcId="{569ADFD5-5279-4E94-B108-03BDFFE0FA75}" destId="{F875360F-5C6F-4DE1-9C1C-C28D4A9F364A}" srcOrd="2" destOrd="0" presId="urn:microsoft.com/office/officeart/2005/8/layout/vList2"/>
    <dgm:cxn modelId="{D3686FF9-90F8-4F83-A10A-3A3C01EAD3A0}" type="presParOf" srcId="{569ADFD5-5279-4E94-B108-03BDFFE0FA75}" destId="{4563BD67-AC06-4DD6-A19C-3CFD023252AD}" srcOrd="3" destOrd="0" presId="urn:microsoft.com/office/officeart/2005/8/layout/vList2"/>
    <dgm:cxn modelId="{1D2485E3-7153-40D5-A0BE-955B439D45CE}" type="presParOf" srcId="{569ADFD5-5279-4E94-B108-03BDFFE0FA75}" destId="{4665CE88-AFAD-4136-826C-53CAD57ACF14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หัวกระดาษ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8964654-085F-4096-92ED-06E48CF28AEC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4" name="ตัวยึดรูปบนภาพนิ่ง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th-TH"/>
          </a:p>
        </p:txBody>
      </p:sp>
      <p:sp>
        <p:nvSpPr>
          <p:cNvPr id="5" name="ตัวยึดบันทึกย่อ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A37E29B-10F0-4F07-97EE-113C50EC7F20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414E871-DE92-4F97-93D8-4B9D7E530D58}" type="slidenum">
              <a:rPr lang="en-US">
                <a:latin typeface="Arial" pitchFamily="34" charset="0"/>
              </a:rPr>
              <a:pPr/>
              <a:t>9</a:t>
            </a:fld>
            <a:endParaRPr lang="th-TH">
              <a:latin typeface="Arial" pitchFamily="34" charset="0"/>
            </a:endParaRPr>
          </a:p>
        </p:txBody>
      </p:sp>
      <p:sp>
        <p:nvSpPr>
          <p:cNvPr id="1024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t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55EC268-2944-4FD1-BF44-7F88BCDFD1C1}" type="slidenum">
              <a:rPr lang="en-US">
                <a:latin typeface="Arial" pitchFamily="34" charset="0"/>
              </a:rPr>
              <a:pPr/>
              <a:t>10</a:t>
            </a:fld>
            <a:endParaRPr lang="th-TH">
              <a:latin typeface="Arial" pitchFamily="34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tt-RU" smtClean="0">
              <a:latin typeface="Arial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ภาพนิ่ง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h-TH" smtClean="0"/>
              <a:t>คลิกเพื่อแก้ไขลักษณะชื่อเรื่องรองต้นแบบ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ชื่อเรื่องและข้อความ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ข้อความและชื่อเรื่องแนวตั้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แนวตั้ง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แนวตั้ง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ชื่อเรื่องและเนื้อห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ส่วนหัวของ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เนื้อหา 2 ส่ว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การเปรียบเทียบ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4" name="ตัวยึดเนื้อหา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5" name="ตัวยึดข้อความ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6" name="ตัวยึดเนื้อหา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7" name="ตัวยึดวันที่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8" name="ตัวยึดท้ายกระดา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9" name="ตัวยึดหมายเลขภาพนิ่ง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เฉพาะชื่อเรื่อ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วันที่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4" name="ตัวยึดท้ายกระดา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5" name="ตัวยึดหมายเลขภาพนิ่ง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ว่างเปล่า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วันที่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3" name="ตัวยึดท้ายกระดา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4" name="ตัวยึดหมายเลขภาพนิ่ง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เนื้อหา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รูปภาพพร้อมคำอธิบายภาพ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รูปภาพ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h-TH"/>
          </a:p>
        </p:txBody>
      </p:sp>
      <p:sp>
        <p:nvSpPr>
          <p:cNvPr id="4" name="ตัวยึดข้อความ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</p:txBody>
      </p:sp>
      <p:sp>
        <p:nvSpPr>
          <p:cNvPr id="5" name="ตัวยึดวันที่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6" name="ตัวยึดท้ายกระดา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h-TH"/>
          </a:p>
        </p:txBody>
      </p:sp>
      <p:sp>
        <p:nvSpPr>
          <p:cNvPr id="7" name="ตัวยึดหมายเลขภาพนิ่ง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ตัวยึดชื่อเรื่อง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h-TH" smtClean="0"/>
              <a:t>คลิกเพื่อแก้ไขลักษณะชื่อเรื่องต้นแบบ</a:t>
            </a:r>
            <a:endParaRPr lang="th-TH"/>
          </a:p>
        </p:txBody>
      </p:sp>
      <p:sp>
        <p:nvSpPr>
          <p:cNvPr id="3" name="ตัวยึดข้อความ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h-TH" smtClean="0"/>
              <a:t>คลิกเพื่อแก้ไขลักษณะของข้อความต้นแบบ</a:t>
            </a:r>
          </a:p>
          <a:p>
            <a:pPr lvl="1"/>
            <a:r>
              <a:rPr lang="th-TH" smtClean="0"/>
              <a:t>ระดับที่สอง</a:t>
            </a:r>
          </a:p>
          <a:p>
            <a:pPr lvl="2"/>
            <a:r>
              <a:rPr lang="th-TH" smtClean="0"/>
              <a:t>ระดับที่สาม</a:t>
            </a:r>
          </a:p>
          <a:p>
            <a:pPr lvl="3"/>
            <a:r>
              <a:rPr lang="th-TH" smtClean="0"/>
              <a:t>ระดับที่สี่</a:t>
            </a:r>
          </a:p>
          <a:p>
            <a:pPr lvl="4"/>
            <a:r>
              <a:rPr lang="th-TH" smtClean="0"/>
              <a:t>ระดับที่ห้า</a:t>
            </a:r>
            <a:endParaRPr lang="th-TH"/>
          </a:p>
        </p:txBody>
      </p:sp>
      <p:sp>
        <p:nvSpPr>
          <p:cNvPr id="4" name="ตัวยึดวันที่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0161D6-0342-43EA-981E-FA649FB4812F}" type="datetimeFigureOut">
              <a:rPr lang="th-TH" smtClean="0"/>
              <a:pPr/>
              <a:t>03/10/57</a:t>
            </a:fld>
            <a:endParaRPr lang="th-TH"/>
          </a:p>
        </p:txBody>
      </p:sp>
      <p:sp>
        <p:nvSpPr>
          <p:cNvPr id="5" name="ตัวยึดท้ายกระดา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h-TH"/>
          </a:p>
        </p:txBody>
      </p:sp>
      <p:sp>
        <p:nvSpPr>
          <p:cNvPr id="6" name="ตัวยึดหมายเลขภาพนิ่ง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8F17A5-EEEF-4339-B508-A8ED1A232453}" type="slidenum">
              <a:rPr lang="th-TH" smtClean="0"/>
              <a:pPr/>
              <a:t>‹#›</a:t>
            </a:fld>
            <a:endParaRPr lang="th-TH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h-TH"/>
      </a:defPPr>
      <a:lvl1pPr marL="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2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2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ctrTitle"/>
          </p:nvPr>
        </p:nvSpPr>
        <p:spPr>
          <a:xfrm>
            <a:off x="642910" y="285728"/>
            <a:ext cx="7772400" cy="2714643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บทที่ 3</a:t>
            </a:r>
            <a:br>
              <a:rPr lang="th-TH" dirty="0" smtClean="0">
                <a:solidFill>
                  <a:schemeClr val="bg1"/>
                </a:solidFill>
              </a:rPr>
            </a:br>
            <a:r>
              <a:rPr lang="th-TH" dirty="0" smtClean="0">
                <a:solidFill>
                  <a:schemeClr val="bg1"/>
                </a:solidFill>
              </a:rPr>
              <a:t>หลักการทั่วไปเกี่ยวกับ</a:t>
            </a:r>
            <a:br>
              <a:rPr lang="th-TH" dirty="0" smtClean="0">
                <a:solidFill>
                  <a:schemeClr val="bg1"/>
                </a:solidFill>
              </a:rPr>
            </a:br>
            <a:r>
              <a:rPr lang="th-TH" dirty="0" smtClean="0">
                <a:solidFill>
                  <a:schemeClr val="bg1"/>
                </a:solidFill>
              </a:rPr>
              <a:t>การเงินการคลังท้องถิ่น</a:t>
            </a:r>
            <a:r>
              <a:rPr lang="th-TH" dirty="0" smtClean="0">
                <a:solidFill>
                  <a:srgbClr val="FF0000"/>
                </a:solidFill>
              </a:rPr>
              <a:t/>
            </a:r>
            <a:br>
              <a:rPr lang="th-TH" dirty="0" smtClean="0">
                <a:solidFill>
                  <a:srgbClr val="FF0000"/>
                </a:solidFill>
              </a:rPr>
            </a:br>
            <a:endParaRPr lang="th-TH" dirty="0"/>
          </a:p>
        </p:txBody>
      </p:sp>
      <p:sp>
        <p:nvSpPr>
          <p:cNvPr id="3" name="ชื่อเรื่องรอง 2"/>
          <p:cNvSpPr>
            <a:spLocks noGrp="1"/>
          </p:cNvSpPr>
          <p:nvPr>
            <p:ph type="subTitle" idx="1"/>
          </p:nvPr>
        </p:nvSpPr>
        <p:spPr>
          <a:xfrm>
            <a:off x="1371600" y="3643314"/>
            <a:ext cx="6400800" cy="1995486"/>
          </a:xfr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endParaRPr lang="th-TH" dirty="0" smtClean="0">
              <a:solidFill>
                <a:srgbClr val="FF0000"/>
              </a:solidFill>
            </a:endParaRPr>
          </a:p>
          <a:p>
            <a:r>
              <a:rPr lang="th-TH" sz="4800" dirty="0" smtClean="0">
                <a:solidFill>
                  <a:schemeClr val="tx1"/>
                </a:solidFill>
              </a:rPr>
              <a:t>ความหมายและความเข้าใจ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323850" y="692150"/>
            <a:ext cx="8132763" cy="792163"/>
          </a:xfrm>
          <a:prstGeom prst="rect">
            <a:avLst/>
          </a:prstGeom>
          <a:gradFill rotWithShape="1">
            <a:gsLst>
              <a:gs pos="0">
                <a:srgbClr val="CCECFF"/>
              </a:gs>
              <a:gs pos="100000">
                <a:srgbClr val="33CCFF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  <a:effectLst>
            <a:outerShdw dist="35921" dir="2700000" algn="ctr" rotWithShape="0">
              <a:schemeClr val="bg2">
                <a:alpha val="50000"/>
              </a:schemeClr>
            </a:outerShdw>
          </a:effectLst>
        </p:spPr>
        <p:txBody>
          <a:bodyPr anchor="ctr"/>
          <a:lstStyle/>
          <a:p>
            <a:pPr algn="ctr">
              <a:defRPr/>
            </a:pPr>
            <a:r>
              <a:rPr lang="th-TH" sz="4400" b="1" dirty="0" smtClean="0">
                <a:latin typeface="Arial" charset="0"/>
              </a:rPr>
              <a:t>ความ</a:t>
            </a:r>
            <a:r>
              <a:rPr lang="th-TH" sz="4400" b="1" dirty="0">
                <a:latin typeface="Arial" charset="0"/>
              </a:rPr>
              <a:t>เข้าใจเกี่ยวกับ</a:t>
            </a:r>
            <a:r>
              <a:rPr lang="th-TH" sz="4400" b="1" dirty="0" smtClean="0">
                <a:latin typeface="Arial" charset="0"/>
              </a:rPr>
              <a:t>การเงิน </a:t>
            </a:r>
            <a:r>
              <a:rPr lang="th-TH" sz="4400" b="1" dirty="0">
                <a:latin typeface="Arial" charset="0"/>
              </a:rPr>
              <a:t>ของ </a:t>
            </a:r>
            <a:r>
              <a:rPr lang="th-TH" sz="4400" b="1" dirty="0" err="1">
                <a:latin typeface="Arial" charset="0"/>
              </a:rPr>
              <a:t>อปท.</a:t>
            </a:r>
            <a:endParaRPr lang="th-TH" sz="4400" b="1" dirty="0">
              <a:latin typeface="Arial" charset="0"/>
            </a:endParaRPr>
          </a:p>
        </p:txBody>
      </p:sp>
      <p:sp>
        <p:nvSpPr>
          <p:cNvPr id="2051" name="Rectangle 5"/>
          <p:cNvSpPr>
            <a:spLocks noChangeArrowheads="1"/>
          </p:cNvSpPr>
          <p:nvPr/>
        </p:nvSpPr>
        <p:spPr bwMode="auto">
          <a:xfrm>
            <a:off x="323850" y="3500438"/>
            <a:ext cx="1655763" cy="1081087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66FF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66FFFF"/>
            </a:extrusionClr>
          </a:sp3d>
        </p:spPr>
        <p:txBody>
          <a:bodyPr>
            <a:flatTx/>
          </a:bodyPr>
          <a:lstStyle/>
          <a:p>
            <a:pPr algn="ctr">
              <a:spcBef>
                <a:spcPct val="20000"/>
              </a:spcBef>
            </a:pPr>
            <a:r>
              <a:rPr lang="th-TH" sz="3000" b="1"/>
              <a:t>การเงินของ</a:t>
            </a:r>
          </a:p>
          <a:p>
            <a:pPr algn="ctr">
              <a:spcBef>
                <a:spcPct val="20000"/>
              </a:spcBef>
            </a:pPr>
            <a:r>
              <a:rPr lang="th-TH" sz="3000" b="1"/>
              <a:t>อปท.</a:t>
            </a:r>
          </a:p>
        </p:txBody>
      </p:sp>
      <p:sp>
        <p:nvSpPr>
          <p:cNvPr id="2" name="Rectangle 6"/>
          <p:cNvSpPr>
            <a:spLocks noChangeArrowheads="1"/>
          </p:cNvSpPr>
          <p:nvPr/>
        </p:nvSpPr>
        <p:spPr bwMode="auto">
          <a:xfrm>
            <a:off x="2627313" y="2403475"/>
            <a:ext cx="1512887" cy="1081088"/>
          </a:xfrm>
          <a:prstGeom prst="rect">
            <a:avLst/>
          </a:prstGeom>
          <a:gradFill rotWithShape="1">
            <a:gsLst>
              <a:gs pos="0">
                <a:srgbClr val="FF00FF"/>
              </a:gs>
              <a:gs pos="50000">
                <a:srgbClr val="FFCCFF"/>
              </a:gs>
              <a:gs pos="100000">
                <a:srgbClr val="FF00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rgbClr val="FFEFFF"/>
            </a:extrusionClr>
          </a:sp3d>
        </p:spPr>
        <p:txBody>
          <a:bodyPr>
            <a:flatTx/>
          </a:bodyPr>
          <a:lstStyle/>
          <a:p>
            <a:pPr algn="ctr">
              <a:spcBef>
                <a:spcPct val="20000"/>
              </a:spcBef>
            </a:pPr>
            <a:r>
              <a:rPr lang="th-TH" sz="3000" b="1"/>
              <a:t>เงินงบประมาณ</a:t>
            </a:r>
          </a:p>
        </p:txBody>
      </p:sp>
      <p:sp>
        <p:nvSpPr>
          <p:cNvPr id="2053" name="Rectangle 7"/>
          <p:cNvSpPr>
            <a:spLocks noChangeArrowheads="1"/>
          </p:cNvSpPr>
          <p:nvPr/>
        </p:nvSpPr>
        <p:spPr bwMode="auto">
          <a:xfrm>
            <a:off x="2659063" y="4633913"/>
            <a:ext cx="1481137" cy="1081087"/>
          </a:xfrm>
          <a:prstGeom prst="rect">
            <a:avLst/>
          </a:prstGeom>
          <a:gradFill rotWithShape="1">
            <a:gsLst>
              <a:gs pos="0">
                <a:srgbClr val="99FF66"/>
              </a:gs>
              <a:gs pos="50000">
                <a:srgbClr val="CCFF66"/>
              </a:gs>
              <a:gs pos="100000">
                <a:srgbClr val="99FF66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r"/>
          </a:scene3d>
          <a:sp3d extrusionH="430200" prstMaterial="legacyMatte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algn="ctr">
              <a:spcBef>
                <a:spcPct val="20000"/>
              </a:spcBef>
            </a:pPr>
            <a:r>
              <a:rPr lang="th-TH" sz="3000" b="1"/>
              <a:t>เงินนอก</a:t>
            </a:r>
          </a:p>
          <a:p>
            <a:pPr algn="ctr">
              <a:spcBef>
                <a:spcPct val="20000"/>
              </a:spcBef>
            </a:pPr>
            <a:r>
              <a:rPr lang="th-TH" sz="3000" b="1"/>
              <a:t>งบประมาณ</a:t>
            </a:r>
          </a:p>
        </p:txBody>
      </p:sp>
      <p:sp>
        <p:nvSpPr>
          <p:cNvPr id="2054" name="Text Box 8"/>
          <p:cNvSpPr txBox="1">
            <a:spLocks noChangeArrowheads="1"/>
          </p:cNvSpPr>
          <p:nvPr/>
        </p:nvSpPr>
        <p:spPr bwMode="auto">
          <a:xfrm>
            <a:off x="4614863" y="1644650"/>
            <a:ext cx="3887787" cy="2654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b="1">
                <a:solidFill>
                  <a:srgbClr val="FF3399"/>
                </a:solidFill>
              </a:rPr>
              <a:t>เงินที่สภาท้องถิ่นให้ความเห็นชอบและได้รับการอนุมัติจากผู้มีอำนาจตามกฎหมาย (ผู้ว่าราชการจังหวัด/นายอำเภอ) รวมทั้งงบประมาณเพิ่มเติม การโอน และการแก้ไขเปลี่ยนแปลงงบประมาณ</a:t>
            </a:r>
          </a:p>
        </p:txBody>
      </p:sp>
      <p:sp>
        <p:nvSpPr>
          <p:cNvPr id="2055" name="Text Box 9"/>
          <p:cNvSpPr txBox="1">
            <a:spLocks noChangeArrowheads="1"/>
          </p:cNvSpPr>
          <p:nvPr/>
        </p:nvSpPr>
        <p:spPr bwMode="auto">
          <a:xfrm>
            <a:off x="4643438" y="4508500"/>
            <a:ext cx="3887787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thaiDist">
              <a:spcBef>
                <a:spcPct val="50000"/>
              </a:spcBef>
            </a:pPr>
            <a:r>
              <a:rPr lang="th-TH" b="1">
                <a:solidFill>
                  <a:srgbClr val="CC00CC"/>
                </a:solidFill>
              </a:rPr>
              <a:t>เงินทั้งปวงที่อยู่ในความรับผิดชอบของ อปท. นอกจากเงินงบประมาณ เช่น เงินกู้ เงินสะสม เงินอุดหนุนเฉพาะกิจ เป็นต้น</a:t>
            </a:r>
          </a:p>
        </p:txBody>
      </p:sp>
      <p:sp>
        <p:nvSpPr>
          <p:cNvPr id="2056" name="Line 10"/>
          <p:cNvSpPr>
            <a:spLocks noChangeShapeType="1"/>
          </p:cNvSpPr>
          <p:nvPr/>
        </p:nvSpPr>
        <p:spPr bwMode="auto">
          <a:xfrm flipV="1">
            <a:off x="2325688" y="2938463"/>
            <a:ext cx="0" cy="2290762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057" name="Line 11"/>
          <p:cNvSpPr>
            <a:spLocks noChangeShapeType="1"/>
          </p:cNvSpPr>
          <p:nvPr/>
        </p:nvSpPr>
        <p:spPr bwMode="auto">
          <a:xfrm>
            <a:off x="2339975" y="522922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058" name="Line 12"/>
          <p:cNvSpPr>
            <a:spLocks noChangeShapeType="1"/>
          </p:cNvSpPr>
          <p:nvPr/>
        </p:nvSpPr>
        <p:spPr bwMode="auto">
          <a:xfrm>
            <a:off x="2339975" y="2924175"/>
            <a:ext cx="287338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059" name="Line 13"/>
          <p:cNvSpPr>
            <a:spLocks noChangeShapeType="1"/>
          </p:cNvSpPr>
          <p:nvPr/>
        </p:nvSpPr>
        <p:spPr bwMode="auto">
          <a:xfrm>
            <a:off x="1979613" y="4076700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2060" name="Text Box 14"/>
          <p:cNvSpPr txBox="1">
            <a:spLocks noChangeArrowheads="1"/>
          </p:cNvSpPr>
          <p:nvPr/>
        </p:nvSpPr>
        <p:spPr bwMode="auto">
          <a:xfrm>
            <a:off x="4211638" y="2781300"/>
            <a:ext cx="360362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  <a:endParaRPr lang="th-TH"/>
          </a:p>
        </p:txBody>
      </p:sp>
      <p:sp>
        <p:nvSpPr>
          <p:cNvPr id="2061" name="Text Box 15"/>
          <p:cNvSpPr txBox="1">
            <a:spLocks noChangeArrowheads="1"/>
          </p:cNvSpPr>
          <p:nvPr/>
        </p:nvSpPr>
        <p:spPr bwMode="auto">
          <a:xfrm>
            <a:off x="4213225" y="4926013"/>
            <a:ext cx="3603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=</a:t>
            </a:r>
            <a:endParaRPr lang="th-TH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/>
              <a:t>นโยบายการคลัง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pPr algn="thaiDist">
              <a:buNone/>
            </a:pPr>
            <a:r>
              <a:rPr lang="th-TH" dirty="0" smtClean="0">
                <a:latin typeface="Cordia New" pitchFamily="34" charset="-34"/>
              </a:rPr>
              <a:t>	</a:t>
            </a:r>
          </a:p>
          <a:p>
            <a:pPr algn="thaiDist">
              <a:buNone/>
            </a:pP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	กรมส่งเสริมการปกครองท้องถิ่น มีภารกิจส่งเสริมและสนับสนุนให้ </a:t>
            </a:r>
            <a:r>
              <a:rPr lang="th-TH" dirty="0" err="1" smtClean="0">
                <a:solidFill>
                  <a:schemeClr val="tx1"/>
                </a:solidFill>
                <a:latin typeface="Cordia New" pitchFamily="34" charset="-34"/>
              </a:rPr>
              <a:t>อปท.</a:t>
            </a: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 มีความเข้มแข็ง ด้านการเงิน การคลัง   โดยมีนโยบาย ดังนี้</a:t>
            </a:r>
          </a:p>
          <a:p>
            <a:pPr algn="thaiDist">
              <a:buNone/>
            </a:pPr>
            <a:endParaRPr lang="th-TH" dirty="0" smtClean="0">
              <a:solidFill>
                <a:schemeClr val="tx1"/>
              </a:solidFill>
              <a:latin typeface="Cordia New" pitchFamily="34" charset="-34"/>
            </a:endParaRPr>
          </a:p>
          <a:p>
            <a:pPr algn="thaiDist">
              <a:buNone/>
            </a:pP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        </a:t>
            </a:r>
            <a:r>
              <a:rPr lang="en-US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1</a:t>
            </a:r>
            <a:r>
              <a:rPr lang="th-TH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.</a:t>
            </a: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 การพัฒนาด้านการเงิน การคลัง</a:t>
            </a:r>
            <a:endParaRPr lang="en-US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endParaRPr>
          </a:p>
          <a:p>
            <a:pPr algn="thaiDist">
              <a:buNone/>
            </a:pP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        </a:t>
            </a:r>
            <a:r>
              <a:rPr lang="en-US" dirty="0" smtClean="0">
                <a:solidFill>
                  <a:schemeClr val="tx1"/>
                </a:solidFill>
                <a:latin typeface="Cordia New" pitchFamily="34" charset="-34"/>
                <a:cs typeface="Cordia New" pitchFamily="34" charset="-34"/>
              </a:rPr>
              <a:t>2. </a:t>
            </a: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solidFill>
                  <a:schemeClr val="tx1"/>
                </a:solidFill>
                <a:latin typeface="Cordia New" pitchFamily="34" charset="-34"/>
              </a:rPr>
              <a:t>อปท.</a:t>
            </a:r>
            <a:r>
              <a:rPr lang="th-TH" dirty="0" smtClean="0">
                <a:solidFill>
                  <a:schemeClr val="tx1"/>
                </a:solidFill>
                <a:latin typeface="Cordia New" pitchFamily="34" charset="-34"/>
              </a:rPr>
              <a:t> </a:t>
            </a:r>
            <a:endParaRPr lang="en-US" dirty="0" smtClean="0">
              <a:solidFill>
                <a:schemeClr val="tx1"/>
              </a:solidFill>
              <a:latin typeface="Cordia New" pitchFamily="34" charset="-34"/>
              <a:cs typeface="Cordia New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/>
              <a:t>การพัฒนาด้านการเงินการคลัง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/>
              <a:t>1.	การพัฒนาด้านการเงินการคลัง</a:t>
            </a:r>
          </a:p>
          <a:p>
            <a:pPr>
              <a:buNone/>
            </a:pPr>
            <a:r>
              <a:rPr lang="th-TH" dirty="0" smtClean="0">
                <a:latin typeface="Cordia New" pitchFamily="34" charset="-34"/>
              </a:rPr>
              <a:t>	เน้นการพัฒนาระบบการบริหารจัดการด้านการเงินการคลังในขั้นตอนต่างๆให้มีประสิทธิภาพ และมีความสอดคล้องกัน</a:t>
            </a:r>
          </a:p>
          <a:p>
            <a:pPr marL="0" indent="0" algn="thaiDist">
              <a:lnSpc>
                <a:spcPct val="90000"/>
              </a:lnSpc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	1. </a:t>
            </a:r>
            <a:r>
              <a:rPr lang="th-TH" dirty="0" smtClean="0">
                <a:latin typeface="Cordia New" pitchFamily="34" charset="-34"/>
              </a:rPr>
              <a:t>นโยบายของผู้บริหาร/ ทิศทางการพัฒนา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pPr marL="0" indent="0" algn="thaiDist">
              <a:lnSpc>
                <a:spcPct val="90000"/>
              </a:lnSpc>
              <a:buNone/>
            </a:pPr>
            <a:r>
              <a:rPr lang="th-TH" dirty="0" smtClean="0">
                <a:latin typeface="Cordia New" pitchFamily="34" charset="-34"/>
              </a:rPr>
              <a:t>      	 	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2. </a:t>
            </a:r>
            <a:r>
              <a:rPr lang="th-TH" dirty="0" smtClean="0">
                <a:latin typeface="Cordia New" pitchFamily="34" charset="-34"/>
              </a:rPr>
              <a:t>การจัดทำแผนงาน / โครงการ</a:t>
            </a:r>
          </a:p>
          <a:p>
            <a:pPr marL="0" indent="0" algn="thaiDist">
              <a:lnSpc>
                <a:spcPct val="90000"/>
              </a:lnSpc>
              <a:buNone/>
            </a:pPr>
            <a:r>
              <a:rPr lang="th-TH" dirty="0" smtClean="0">
                <a:latin typeface="Cordia New" pitchFamily="34" charset="-34"/>
              </a:rPr>
              <a:t>     	  	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3.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dirty="0" smtClean="0">
                <a:latin typeface="Cordia New" pitchFamily="34" charset="-34"/>
              </a:rPr>
              <a:t>การจัดทำงบประมาณ</a:t>
            </a:r>
            <a:endParaRPr lang="en-US" dirty="0" smtClean="0">
              <a:latin typeface="Cordia New" pitchFamily="34" charset="-34"/>
            </a:endParaRPr>
          </a:p>
          <a:p>
            <a:pPr marL="0" indent="0" algn="thaiDist">
              <a:lnSpc>
                <a:spcPct val="90000"/>
              </a:lnSpc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	4.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dirty="0" smtClean="0">
                <a:latin typeface="Cordia New" pitchFamily="34" charset="-34"/>
              </a:rPr>
              <a:t>การจัดเก็บภาษีอากร</a:t>
            </a:r>
          </a:p>
          <a:p>
            <a:pPr marL="0" indent="0" algn="thaiDist">
              <a:lnSpc>
                <a:spcPct val="90000"/>
              </a:lnSpc>
              <a:buNone/>
            </a:pPr>
            <a:r>
              <a:rPr lang="th-TH" dirty="0" smtClean="0">
                <a:latin typeface="Cordia New" pitchFamily="34" charset="-34"/>
              </a:rPr>
              <a:t>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 		 5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</a:t>
            </a:r>
            <a:r>
              <a:rPr lang="th-TH" dirty="0" smtClean="0">
                <a:latin typeface="Cordia New" pitchFamily="34" charset="-34"/>
              </a:rPr>
              <a:t>การพัสดุ / การจัดซื้อจัดจ้าง</a:t>
            </a:r>
          </a:p>
          <a:p>
            <a:pPr marL="0" indent="0" algn="thaiDist">
              <a:lnSpc>
                <a:spcPct val="90000"/>
              </a:lnSpc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/>
              <a:t>การพัฒนาด้านการเงินการคลัง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 smtClean="0">
                <a:latin typeface="Cordia New" pitchFamily="34" charset="-34"/>
              </a:rPr>
              <a:t>			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6.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 </a:t>
            </a:r>
            <a:r>
              <a:rPr lang="th-TH" dirty="0" smtClean="0">
                <a:latin typeface="Cordia New" pitchFamily="34" charset="-34"/>
              </a:rPr>
              <a:t>การเบิกจ่ายเงิน / การจัดทำบัญชี</a:t>
            </a:r>
            <a:endParaRPr lang="en-US" dirty="0" smtClean="0">
              <a:latin typeface="Cordia New" pitchFamily="34" charset="-34"/>
            </a:endParaRPr>
          </a:p>
          <a:p>
            <a:pPr marL="0" indent="0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	7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. </a:t>
            </a:r>
            <a:r>
              <a:rPr lang="th-TH" dirty="0" smtClean="0">
                <a:latin typeface="Cordia New" pitchFamily="34" charset="-34"/>
              </a:rPr>
              <a:t>การตรวจสอบการใช้จ่ายงบประมาณ</a:t>
            </a:r>
          </a:p>
          <a:p>
            <a:pPr marL="0" indent="0">
              <a:buNone/>
            </a:pPr>
            <a:r>
              <a:rPr lang="th-TH" dirty="0" smtClean="0">
                <a:latin typeface="Cordia New" pitchFamily="34" charset="-34"/>
              </a:rPr>
              <a:t>       		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8</a:t>
            </a:r>
            <a:r>
              <a:rPr lang="th-TH" dirty="0" smtClean="0">
                <a:latin typeface="Cordia New" pitchFamily="34" charset="-34"/>
                <a:cs typeface="Cordia New" pitchFamily="34" charset="-34"/>
              </a:rPr>
              <a:t>. </a:t>
            </a:r>
            <a:r>
              <a:rPr lang="th-TH" dirty="0" smtClean="0">
                <a:latin typeface="Cordia New" pitchFamily="34" charset="-34"/>
              </a:rPr>
              <a:t>วินัยของการคลัง / ความมั่นคงทางการคลัง</a:t>
            </a:r>
          </a:p>
          <a:p>
            <a:pPr marL="0" indent="0">
              <a:buNone/>
            </a:pPr>
            <a:r>
              <a:rPr lang="th-TH" dirty="0" smtClean="0">
                <a:latin typeface="Cordia New" pitchFamily="34" charset="-34"/>
              </a:rPr>
              <a:t>ขั้นตอนดังกล่าว เป็นวงจรทางการคลังของ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ที่จะต้องดำเนินการให้มีประสิทธิภาพ และมีความสอดคล้องกัน และทุกขั้นตอน จะต้องเน้น คือ ความประหยัดคุ้มค่า เกิดประโยชน์สูงสุด รวดเร็ว ทันสถานการณ์ โดยคำนึงถึงประชาชนเป็นหลัก</a:t>
            </a:r>
          </a:p>
          <a:p>
            <a:pPr>
              <a:buNone/>
            </a:pPr>
            <a:endParaRPr lang="th-TH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ตัวยึดเนื้อหา 4"/>
          <p:cNvPicPr>
            <a:picLocks noGrp="1" noChangeArrowheads="1"/>
          </p:cNvPicPr>
          <p:nvPr>
            <p:ph sz="quarter" idx="4294967295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428597" y="292100"/>
            <a:ext cx="8513792" cy="6208734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</p:pic>
      <p:sp>
        <p:nvSpPr>
          <p:cNvPr id="6" name="วงรี 5"/>
          <p:cNvSpPr/>
          <p:nvPr/>
        </p:nvSpPr>
        <p:spPr>
          <a:xfrm>
            <a:off x="4191000" y="2590800"/>
            <a:ext cx="1752600" cy="121920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th-TH">
                <a:solidFill>
                  <a:schemeClr val="tx1"/>
                </a:solidFill>
                <a:latin typeface="Perpetua" pitchFamily="18" charset="0"/>
                <a:cs typeface="EucrosiaUPC" pitchFamily="18" charset="-34"/>
              </a:rPr>
              <a:t>วงจรการคลังท้องถิ่น</a:t>
            </a:r>
            <a:endParaRPr lang="en-US">
              <a:solidFill>
                <a:schemeClr val="tx1"/>
              </a:solidFill>
              <a:latin typeface="Perpet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ไดอะแกรม 4"/>
          <p:cNvGraphicFramePr/>
          <p:nvPr/>
        </p:nvGraphicFramePr>
        <p:xfrm>
          <a:off x="914400" y="274638"/>
          <a:ext cx="7772400" cy="1143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5363" name="ตัวยึดเนื้อหา 3"/>
          <p:cNvPicPr>
            <a:picLocks noGrp="1" noChangeArrowheads="1"/>
          </p:cNvPicPr>
          <p:nvPr>
            <p:ph sz="quarter" idx="4294967295"/>
          </p:nvPr>
        </p:nvPicPr>
        <p:blipFill>
          <a:blip r:embed="rId7" cstate="print"/>
          <a:srcRect/>
          <a:stretch>
            <a:fillRect/>
          </a:stretch>
        </p:blipFill>
        <p:spPr>
          <a:xfrm>
            <a:off x="865188" y="1444625"/>
            <a:ext cx="7834312" cy="45847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ตัวยึดเนื้อหา 4"/>
          <p:cNvGraphicFramePr>
            <a:graphicFrameLocks noGrp="1"/>
          </p:cNvGraphicFramePr>
          <p:nvPr>
            <p:ph sz="quarter" idx="4294967295"/>
          </p:nvPr>
        </p:nvGraphicFramePr>
        <p:xfrm>
          <a:off x="785786" y="2000240"/>
          <a:ext cx="7723498" cy="410340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4" name="กลุ่ม 3"/>
          <p:cNvGrpSpPr/>
          <p:nvPr/>
        </p:nvGrpSpPr>
        <p:grpSpPr>
          <a:xfrm>
            <a:off x="1000100" y="428604"/>
            <a:ext cx="7772400" cy="1428760"/>
            <a:chOff x="0" y="6390"/>
            <a:chExt cx="7772400" cy="1130219"/>
          </a:xfrm>
          <a:solidFill>
            <a:srgbClr val="FFFF00"/>
          </a:solidFill>
        </p:grpSpPr>
        <p:sp>
          <p:nvSpPr>
            <p:cNvPr id="6" name="สี่เหลี่ยมมุมมน 5"/>
            <p:cNvSpPr/>
            <p:nvPr/>
          </p:nvSpPr>
          <p:spPr>
            <a:xfrm>
              <a:off x="0" y="6390"/>
              <a:ext cx="7772400" cy="1130219"/>
            </a:xfrm>
            <a:prstGeom prst="roundRect">
              <a:avLst/>
            </a:prstGeom>
            <a:grp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</p:sp>
        <p:sp>
          <p:nvSpPr>
            <p:cNvPr id="7" name="สี่เหลี่ยมมุมมน 4"/>
            <p:cNvSpPr/>
            <p:nvPr/>
          </p:nvSpPr>
          <p:spPr>
            <a:xfrm>
              <a:off x="55173" y="61563"/>
              <a:ext cx="7662054" cy="1019873"/>
            </a:xfrm>
            <a:prstGeom prst="rect">
              <a:avLst/>
            </a:prstGeom>
            <a:grpFill/>
          </p:spPr>
          <p:style>
            <a:lnRef idx="1">
              <a:schemeClr val="accent3"/>
            </a:lnRef>
            <a:fillRef idx="2">
              <a:schemeClr val="accent3"/>
            </a:fillRef>
            <a:effectRef idx="1">
              <a:schemeClr val="accent3"/>
            </a:effectRef>
            <a:fontRef idx="minor">
              <a:schemeClr val="dk1"/>
            </a:fontRef>
          </p:style>
          <p:txBody>
            <a:bodyPr spcFirstLastPara="0" vert="horz" wrap="square" lIns="160020" tIns="160020" rIns="160020" bIns="160020" numCol="1" spcCol="1270" anchor="ctr" anchorCtr="0">
              <a:noAutofit/>
            </a:bodyPr>
            <a:lstStyle/>
            <a:p>
              <a:pPr lvl="0" algn="l" defTabSz="1866900" rtl="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th-TH" sz="4200" kern="1200" dirty="0" smtClean="0"/>
                <a:t>วงจรการคลังท้องถิ่น</a:t>
              </a:r>
              <a:endParaRPr lang="en-US" sz="4200" kern="1200" dirty="0"/>
            </a:p>
          </p:txBody>
        </p:sp>
      </p:grp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2. </a:t>
            </a:r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endParaRPr lang="th-TH" dirty="0" smtClean="0">
              <a:latin typeface="Cordia New" pitchFamily="34" charset="-34"/>
            </a:endParaRPr>
          </a:p>
          <a:p>
            <a:pPr>
              <a:buNone/>
            </a:pPr>
            <a:r>
              <a:rPr lang="th-TH" dirty="0" smtClean="0">
                <a:latin typeface="Cordia New" pitchFamily="34" charset="-34"/>
              </a:rPr>
              <a:t>	 รายได้ของ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มีความสัมพันธ์และสำคัญ   ต่อการจัดสรรงบประมาณ ในการจัดทำบริการสาธารณะ เพื่อพัฒนาท้องถิ่นให้มีความเจริญก้าวหน้า โดยมีรายได้ตามที่กฎหมายกำหนด ดังนี้</a:t>
            </a:r>
            <a:endParaRPr lang="th-TH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1. </a:t>
            </a:r>
            <a:r>
              <a:rPr lang="th-TH" u="sng" dirty="0" smtClean="0">
                <a:latin typeface="Cordia New" pitchFamily="34" charset="-34"/>
              </a:rPr>
              <a:t>รายได้ที่ </a:t>
            </a:r>
            <a:r>
              <a:rPr lang="th-TH" u="sng" dirty="0" err="1" smtClean="0">
                <a:latin typeface="Cordia New" pitchFamily="34" charset="-34"/>
              </a:rPr>
              <a:t>อปท.</a:t>
            </a:r>
            <a:r>
              <a:rPr lang="th-TH" u="sng" dirty="0" smtClean="0">
                <a:latin typeface="Cordia New" pitchFamily="34" charset="-34"/>
              </a:rPr>
              <a:t> จัดเก็บเอง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ภาษี / อากร และค่าธรรมเนียมต่างๆ เช่น ภาษีโรงเรือนและที่ดิน ภาษีบำรุงท้องที่ ภาษีป้าย อากรฆ่าสัตว์ ฯลฯ ภาษีน้ำมัน ยาสูบ และค่าธรรมเนียมจากผู้พักในโรงแรม ซึ่งจัดเก็บโดย องค์การบริหารส่วนจังหวัด (</a:t>
            </a:r>
            <a:r>
              <a:rPr lang="th-TH" dirty="0" err="1" smtClean="0">
                <a:latin typeface="Cordia New" pitchFamily="34" charset="-34"/>
              </a:rPr>
              <a:t>อบจ.</a:t>
            </a:r>
            <a:r>
              <a:rPr lang="th-TH" dirty="0" smtClean="0">
                <a:latin typeface="Cordia New" pitchFamily="34" charset="-34"/>
              </a:rPr>
              <a:t>)</a:t>
            </a:r>
          </a:p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   	2. </a:t>
            </a:r>
            <a:r>
              <a:rPr lang="th-TH" u="sng" dirty="0" smtClean="0">
                <a:latin typeface="Cordia New" pitchFamily="34" charset="-34"/>
              </a:rPr>
              <a:t>รายได้ที่รัฐบาลจัดเก็บแล้วจัดสรรให้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ภาษีมูลค่าเพิ่ม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1 </a:t>
            </a:r>
            <a:r>
              <a:rPr lang="th-TH" dirty="0" smtClean="0">
                <a:latin typeface="Cordia New" pitchFamily="34" charset="-34"/>
              </a:rPr>
              <a:t>ใน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9 </a:t>
            </a:r>
            <a:r>
              <a:rPr lang="th-TH" dirty="0" smtClean="0">
                <a:latin typeface="Cordia New" pitchFamily="34" charset="-34"/>
              </a:rPr>
              <a:t>ภาษีธุรกิจเฉพาะ ภาษีสุรา ภาษีสรรพสามิต ค่าธรรมเนียมการจดทะเบียนอสังหาริมทรัพย์ ค่าภาคหลวงแร่ และค่าภาคหลวงปิโตรเลียม เป็นต้น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3.</a:t>
            </a:r>
            <a:r>
              <a:rPr lang="th-TH" u="sng" dirty="0" smtClean="0">
                <a:latin typeface="Cordia New" pitchFamily="34" charset="-34"/>
              </a:rPr>
              <a:t>รายได้ที่รัฐบาลแบ่งให้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ภาษีมูลค่าเพิ่มตามกฎหมายกำหนดแผนและขั้นตอนการกระจายอำนาจ เพื่อให้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มีสัดส่วนรายได้เพิ่มขึ้น</a:t>
            </a:r>
            <a:endParaRPr lang="en-US" dirty="0" smtClean="0">
              <a:latin typeface="Cordia New" pitchFamily="34" charset="-34"/>
              <a:cs typeface="Cordia New" pitchFamily="34" charset="-34"/>
            </a:endParaRPr>
          </a:p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  	 4. </a:t>
            </a:r>
            <a:r>
              <a:rPr lang="th-TH" u="sng" dirty="0" smtClean="0">
                <a:latin typeface="Cordia New" pitchFamily="34" charset="-34"/>
              </a:rPr>
              <a:t>เงินอุดหนุนทั่วไป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รัฐบาลจัดสรรให้เป็นรายได้ของ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เพื่อดำเนินการตามภารกิจหน้าที่ หรือภารกิจถ่ายโอน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dirty="0" smtClean="0">
              <a:latin typeface="Cordia New" pitchFamily="34" charset="-34"/>
            </a:endParaRPr>
          </a:p>
          <a:p>
            <a:pPr marL="0" indent="0" algn="thaiDist">
              <a:buNone/>
            </a:pPr>
            <a:r>
              <a:rPr lang="en-US" dirty="0" smtClean="0">
                <a:cs typeface="Cordia New" pitchFamily="34" charset="-34"/>
              </a:rPr>
              <a:t>    	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5. </a:t>
            </a:r>
            <a:r>
              <a:rPr lang="th-TH" u="sng" dirty="0" smtClean="0">
                <a:latin typeface="Cordia New" pitchFamily="34" charset="-34"/>
              </a:rPr>
              <a:t>เงินอุดหนุนเฉพาะกิจ</a:t>
            </a:r>
            <a:r>
              <a:rPr lang="th-TH" dirty="0" smtClean="0">
                <a:latin typeface="Cordia New" pitchFamily="34" charset="-34"/>
              </a:rPr>
              <a:t> 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รัฐบาลจัดสรรให้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เพื่อดำเนินการตามนโยบายของรัฐบาล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 idx="4294967295"/>
          </p:nvPr>
        </p:nvSpPr>
        <p:spPr>
          <a:xfrm>
            <a:off x="857224" y="274638"/>
            <a:ext cx="7372376" cy="1143000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/>
            </a:r>
            <a:br>
              <a:rPr lang="th-TH" dirty="0" smtClean="0">
                <a:solidFill>
                  <a:schemeClr val="bg1"/>
                </a:solidFill>
              </a:rPr>
            </a:br>
            <a:r>
              <a:rPr lang="th-TH" dirty="0" smtClean="0">
                <a:solidFill>
                  <a:schemeClr val="bg1"/>
                </a:solidFill>
              </a:rPr>
              <a:t/>
            </a:r>
            <a:br>
              <a:rPr lang="th-TH" dirty="0" smtClean="0">
                <a:solidFill>
                  <a:schemeClr val="bg1"/>
                </a:solidFill>
              </a:rPr>
            </a:br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r>
              <a:rPr lang="th-TH" dirty="0" smtClean="0">
                <a:solidFill>
                  <a:srgbClr val="FF0000"/>
                </a:solidFill>
              </a:rPr>
              <a:t/>
            </a:r>
            <a:br>
              <a:rPr lang="th-TH" dirty="0" smtClean="0">
                <a:solidFill>
                  <a:srgbClr val="FF0000"/>
                </a:solidFill>
              </a:rPr>
            </a:br>
            <a:r>
              <a:rPr lang="th-TH" dirty="0" smtClean="0">
                <a:solidFill>
                  <a:srgbClr val="FF0000"/>
                </a:solidFill>
              </a:rPr>
              <a:t/>
            </a:r>
            <a:br>
              <a:rPr lang="th-TH" dirty="0" smtClean="0">
                <a:solidFill>
                  <a:srgbClr val="FF0000"/>
                </a:solidFill>
              </a:rPr>
            </a:b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4294967295"/>
          </p:nvPr>
        </p:nvSpPr>
        <p:spPr>
          <a:xfrm>
            <a:off x="642910" y="1714488"/>
            <a:ext cx="8229600" cy="4525963"/>
          </a:xfrm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h-TH" dirty="0" smtClean="0"/>
          </a:p>
          <a:p>
            <a:pPr>
              <a:buNone/>
            </a:pPr>
            <a:r>
              <a:rPr lang="th-TH" dirty="0" smtClean="0"/>
              <a:t>การปกครองท้องถิ่นที่มีลักษณะประชาธิปไตยนั้น นอกจากจะมี</a:t>
            </a:r>
          </a:p>
          <a:p>
            <a:r>
              <a:rPr lang="th-TH" dirty="0" smtClean="0"/>
              <a:t>1.	คณะผู้บริหาร หรือผู้บริหารตลอดจน</a:t>
            </a:r>
          </a:p>
          <a:p>
            <a:r>
              <a:rPr lang="th-TH" dirty="0" smtClean="0"/>
              <a:t>2.	ฝ่ายนิติบัญญัติที่มาจากการเลือกตั้งของประชาชนในท้องถิ่นนั้น</a:t>
            </a:r>
          </a:p>
          <a:p>
            <a:r>
              <a:rPr lang="th-TH" dirty="0" smtClean="0"/>
              <a:t>3.	มีฐานะเป็นนิติบุคคลที่สามารถทำสัญญากับองค์กรต่างๆ </a:t>
            </a:r>
          </a:p>
          <a:p>
            <a:r>
              <a:rPr lang="th-TH" dirty="0" smtClean="0"/>
              <a:t>4.	มีความเป็นอิสระในการกำหนดนโยบาย และการบริหารงานใน       ท้องถิ่น</a:t>
            </a:r>
            <a:endParaRPr lang="th-TH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th-TH" dirty="0" smtClean="0">
                <a:latin typeface="Cordia New" pitchFamily="34" charset="-34"/>
              </a:rPr>
              <a:t>กรมส่งเสริมการปกครองท้องถิ่น กำหนดแนวทางการพัฒนารายได้ โดยการเพิ่มประสิทธิภาพการจัดเก็บรายได้ของ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เพื่อให้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มีการจัดเก็บรายได้ของตนเองและประชาชนมีส่วนร่วมในการพัฒนาท้องถิ่น โดยการเสีย      ภาษีอากร ดังนี้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	1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 </a:t>
            </a:r>
            <a:r>
              <a:rPr lang="th-TH" dirty="0" smtClean="0">
                <a:latin typeface="Cordia New" pitchFamily="34" charset="-34"/>
              </a:rPr>
              <a:t>กำหนดเป้าหมายการจัดเก็บรายได้ในแต่ละปีงบประมาณ      ให้สอดคล้องกับสภาพที่เป็นจริง โดยให้เปรียบเทียบกับปีที่ผ่านมา</a:t>
            </a:r>
            <a:endParaRPr lang="en-US" dirty="0" smtClean="0">
              <a:latin typeface="Cordia New" pitchFamily="34" charset="-34"/>
              <a:cs typeface="Cordia New" pitchFamily="34" charset="-34"/>
            </a:endParaRPr>
          </a:p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  	 2. </a:t>
            </a:r>
            <a:r>
              <a:rPr lang="th-TH" dirty="0" smtClean="0">
                <a:latin typeface="Cordia New" pitchFamily="34" charset="-34"/>
              </a:rPr>
              <a:t>จัดทำแผนการพัฒนาประสิทธิภาพการจัดเก็บรายได้ของ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r>
              <a:rPr lang="th-TH" dirty="0" smtClean="0">
                <a:latin typeface="Cordia New" pitchFamily="34" charset="-34"/>
              </a:rPr>
              <a:t> ประจำปี เช่น การรับชำระภาษีอากรนอกสำนักงาน การรับชำระทางไปรษณีย์ การออกหน่วยบริการ</a:t>
            </a:r>
            <a:endParaRPr lang="th-TH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	3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</a:t>
            </a:r>
            <a:r>
              <a:rPr lang="th-TH" dirty="0" smtClean="0">
                <a:latin typeface="Cordia New" pitchFamily="34" charset="-34"/>
              </a:rPr>
              <a:t> การประชาสัมพันธ์การจัดเก็บภาษีและค่าธรรมเนียมในรูปแบบต่างๆ เพื่อให้ประชาชนรับทราบ</a:t>
            </a:r>
          </a:p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  	 4. </a:t>
            </a:r>
            <a:r>
              <a:rPr lang="th-TH" dirty="0" smtClean="0">
                <a:latin typeface="Cordia New" pitchFamily="34" charset="-34"/>
              </a:rPr>
              <a:t>ตรวจสอบรายการทรัพย์สินที่อยู่ในข่ายต้องเสียภาษีอากรและค่าธรรมเนียมให้ถูกต้อง ครบถ้วน เป็นปัจจุบัน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	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5. </a:t>
            </a:r>
            <a:r>
              <a:rPr lang="th-TH" dirty="0" smtClean="0">
                <a:latin typeface="Cordia New" pitchFamily="34" charset="-34"/>
              </a:rPr>
              <a:t>จัดประชุมชี้แจงให้ความรู้เกี่ยวกับภาษีอากร และให้ประชาชน ได้แสดงความคิดเห็น หรือซักถามข้อสงสัย</a:t>
            </a:r>
            <a:endParaRPr lang="en-US" dirty="0" smtClean="0">
              <a:latin typeface="Cordia New" pitchFamily="34" charset="-34"/>
              <a:cs typeface="Cordia New" pitchFamily="34" charset="-34"/>
            </a:endParaRPr>
          </a:p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     	  6. </a:t>
            </a:r>
            <a:r>
              <a:rPr lang="th-TH" dirty="0" smtClean="0">
                <a:latin typeface="Cordia New" pitchFamily="34" charset="-34"/>
              </a:rPr>
              <a:t>อำนวยความสะดวก สร้างความประทับใจแก่ประชาชน ผู้มาเสียภาษีที่สำนักงาน</a:t>
            </a:r>
          </a:p>
          <a:p>
            <a:pPr marL="0" indent="0" algn="thaiDist">
              <a:buNone/>
            </a:pPr>
            <a:endParaRPr lang="th-TH" dirty="0" smtClean="0">
              <a:latin typeface="Cordia New" pitchFamily="34" charset="-34"/>
            </a:endParaRPr>
          </a:p>
          <a:p>
            <a:endParaRPr lang="th-TH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latin typeface="Cordia New" pitchFamily="34" charset="-34"/>
              </a:rPr>
              <a:t>การพัฒนารายได้ของ  </a:t>
            </a:r>
            <a:r>
              <a:rPr lang="th-TH" dirty="0" err="1" smtClean="0">
                <a:latin typeface="Cordia New" pitchFamily="34" charset="-34"/>
              </a:rPr>
              <a:t>อปท.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 algn="thaiDist">
              <a:buNone/>
            </a:pPr>
            <a:r>
              <a:rPr lang="en-US" dirty="0" smtClean="0">
                <a:latin typeface="Cordia New" pitchFamily="34" charset="-34"/>
                <a:cs typeface="Cordia New" pitchFamily="34" charset="-34"/>
              </a:rPr>
              <a:t>	 7. </a:t>
            </a:r>
            <a:r>
              <a:rPr lang="th-TH" dirty="0" smtClean="0">
                <a:latin typeface="Cordia New" pitchFamily="34" charset="-34"/>
              </a:rPr>
              <a:t>ปรับปรุงระบบแผนที่ภาษี และทะเบียนทรัพย์สินให้เป็นปัจจุบัน เพื่อใช้เป็นฐานข้อมูลในการจัดเก็บภาษี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     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8. </a:t>
            </a:r>
            <a:r>
              <a:rPr lang="th-TH" dirty="0" smtClean="0">
                <a:latin typeface="Cordia New" pitchFamily="34" charset="-34"/>
              </a:rPr>
              <a:t>รักษามาตรฐานการจัดเก็บภาษีอากร และพัฒนาความรู้ความสามารถของบุคลากรในการจัดเก็บภาษี</a:t>
            </a:r>
          </a:p>
          <a:p>
            <a:pPr marL="0" indent="0" algn="thaiDist">
              <a:buNone/>
            </a:pPr>
            <a:r>
              <a:rPr lang="th-TH" dirty="0" smtClean="0">
                <a:latin typeface="Cordia New" pitchFamily="34" charset="-34"/>
              </a:rPr>
              <a:t>             9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.</a:t>
            </a:r>
            <a:r>
              <a:rPr lang="th-TH" dirty="0" smtClean="0">
                <a:latin typeface="Cordia New" pitchFamily="34" charset="-34"/>
              </a:rPr>
              <a:t> ใช้มาตรการบังคับจัดเก็บภาษี กรณีผู้หลีกเลี่ยงไม่ชำระภาษี เช่น การฟ้องคดี การยึด / อายัด และขายทอดตลาด ตามที่กฎหมายกำหนด</a:t>
            </a:r>
            <a:r>
              <a:rPr lang="en-US" dirty="0" smtClean="0">
                <a:latin typeface="Cordia New" pitchFamily="34" charset="-34"/>
                <a:cs typeface="Cordia New" pitchFamily="34" charset="-34"/>
              </a:rPr>
              <a:t> </a:t>
            </a:r>
            <a:endParaRPr lang="th-TH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571472" y="1928802"/>
            <a:ext cx="8001056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h-TH" dirty="0" smtClean="0"/>
              <a:t>องค์ประกอบสำคัญอีกอย่างหนึ่งซึ่งขาดไม่ได้เลยก็คือ</a:t>
            </a:r>
          </a:p>
          <a:p>
            <a:r>
              <a:rPr lang="th-TH" dirty="0" smtClean="0"/>
              <a:t> </a:t>
            </a:r>
            <a:r>
              <a:rPr lang="th-TH" dirty="0" smtClean="0">
                <a:solidFill>
                  <a:srgbClr val="EE0000"/>
                </a:solidFill>
              </a:rPr>
              <a:t>“ความเป็นอิสระทางการคลัง”</a:t>
            </a:r>
            <a:r>
              <a:rPr lang="th-TH" dirty="0" smtClean="0"/>
              <a:t> ได้แก่ </a:t>
            </a:r>
          </a:p>
          <a:p>
            <a:endParaRPr lang="th-TH" dirty="0" smtClean="0"/>
          </a:p>
          <a:p>
            <a:pPr marL="514350" indent="-514350">
              <a:buAutoNum type="arabicPeriod"/>
            </a:pPr>
            <a:r>
              <a:rPr lang="th-TH" dirty="0" smtClean="0"/>
              <a:t>การจัดทำงบประมาณ </a:t>
            </a:r>
          </a:p>
          <a:p>
            <a:pPr marL="514350" indent="-514350">
              <a:buAutoNum type="arabicPeriod"/>
            </a:pPr>
            <a:r>
              <a:rPr lang="th-TH" dirty="0" smtClean="0"/>
              <a:t>การจัดเก็บภาษี </a:t>
            </a:r>
          </a:p>
          <a:p>
            <a:pPr marL="514350" indent="-514350">
              <a:buAutoNum type="arabicPeriod"/>
            </a:pPr>
            <a:r>
              <a:rPr lang="th-TH" dirty="0" smtClean="0"/>
              <a:t>การแสวงหารายได้อื่นๆ </a:t>
            </a:r>
          </a:p>
          <a:p>
            <a:pPr marL="514350" indent="-514350"/>
            <a:endParaRPr lang="th-TH" dirty="0" smtClean="0"/>
          </a:p>
        </p:txBody>
      </p:sp>
      <p:sp>
        <p:nvSpPr>
          <p:cNvPr id="5" name="ชื่อเรื่อง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54098"/>
          </a:xfr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6" name="ตัวยึดเนื้อหา 5"/>
          <p:cNvSpPr>
            <a:spLocks noGrp="1"/>
          </p:cNvSpPr>
          <p:nvPr>
            <p:ph idx="1"/>
          </p:nvPr>
        </p:nvSpPr>
        <p:spPr>
          <a:ln>
            <a:solidFill>
              <a:srgbClr val="7030A0"/>
            </a:solidFill>
          </a:ln>
        </p:spPr>
        <p:txBody>
          <a:bodyPr/>
          <a:lstStyle/>
          <a:p>
            <a:pPr>
              <a:buNone/>
            </a:pPr>
            <a:r>
              <a:rPr lang="th-TH" dirty="0" smtClean="0"/>
              <a:t>     </a:t>
            </a:r>
            <a:endParaRPr lang="th-TH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endParaRPr lang="th-TH" dirty="0" smtClean="0"/>
          </a:p>
          <a:p>
            <a:r>
              <a:rPr lang="th-TH" dirty="0" smtClean="0"/>
              <a:t>สภาพที่องค์กรปกครองส่วนท้องถิ่นต้องพึ่งเงินจำนวนมากในแต่ละปีจากรัฐบาลส่วนกลาง และเป็นการได้รับ</a:t>
            </a:r>
            <a:r>
              <a:rPr lang="th-TH" dirty="0" smtClean="0">
                <a:solidFill>
                  <a:srgbClr val="EE0000"/>
                </a:solidFill>
              </a:rPr>
              <a:t>เงินอุดหนุน</a:t>
            </a:r>
            <a:r>
              <a:rPr lang="th-TH" dirty="0" smtClean="0"/>
              <a:t>อย่างมีเงื่อนไข ก็กล่าวได้ว่าองค์กรปกครองส่วนท้องถิ่นนั้นขาดอิสระทางการคลัง และเมื่อขาดอิสรภาพดังกล่าว ประกอบกับงบประมาณมีจำนวนจำกัดก็ย่อมเป็นปัญหาใหญ่ และมีผลสำคัญต่อสถานภาพขององค์กรปกครองส่วนท้องถิ่นนั้นๆ</a:t>
            </a:r>
            <a:endParaRPr lang="th-TH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สี่เหลี่ยมผืนผ้า 3"/>
          <p:cNvSpPr/>
          <p:nvPr/>
        </p:nvSpPr>
        <p:spPr>
          <a:xfrm>
            <a:off x="857224" y="1000108"/>
            <a:ext cx="7500990" cy="74174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  <a:p>
            <a:r>
              <a:rPr lang="th-TH" dirty="0" smtClean="0"/>
              <a:t>	มีประสิทธิภาพ </a:t>
            </a:r>
          </a:p>
          <a:p>
            <a:r>
              <a:rPr lang="th-TH" dirty="0" smtClean="0"/>
              <a:t>	สามารถแก้ไขปัญหาต่างๆ ในท้องถิ่นและ</a:t>
            </a:r>
          </a:p>
          <a:p>
            <a:r>
              <a:rPr lang="th-TH" dirty="0" smtClean="0"/>
              <a:t>	ยกระดับคุณภาพของชุมชนได้ </a:t>
            </a:r>
          </a:p>
          <a:p>
            <a:endParaRPr lang="th-TH" dirty="0" smtClean="0"/>
          </a:p>
          <a:p>
            <a:r>
              <a:rPr lang="th-TH" dirty="0" smtClean="0"/>
              <a:t>ความเป็นอิสระทางการคลังหรือกล่าวอีกนัยหนึ่งก็คือ ระบบการคลังของประเทศมีลักษณะกระจายอำนาจเป็นปัจจัยที่มีความจำเป็นอย่างยิ่งสำหรับการปกครองท้องถิ่น โดยมีเหตุผลพอสรุปได้ดังนี้</a:t>
            </a:r>
          </a:p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  <a:p>
            <a:endParaRPr lang="th-TH" dirty="0" smtClean="0"/>
          </a:p>
        </p:txBody>
      </p:sp>
      <p:sp>
        <p:nvSpPr>
          <p:cNvPr id="3" name="ชื่อเรื่อง 2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5" name="ตัวยึดเนื้อหา 4"/>
          <p:cNvSpPr>
            <a:spLocks noGrp="1"/>
          </p:cNvSpPr>
          <p:nvPr>
            <p:ph idx="1"/>
          </p:nvPr>
        </p:nvSpPr>
        <p:spPr>
          <a:xfrm>
            <a:off x="457200" y="2000240"/>
            <a:ext cx="8229600" cy="4125923"/>
          </a:xfrm>
          <a:ln>
            <a:solidFill>
              <a:srgbClr val="7030A0"/>
            </a:solidFill>
          </a:ln>
        </p:spPr>
        <p:txBody>
          <a:bodyPr/>
          <a:lstStyle/>
          <a:p>
            <a:pPr>
              <a:buNone/>
            </a:pPr>
            <a:r>
              <a:rPr lang="th-TH" dirty="0" smtClean="0"/>
              <a:t>ดังนั้น เพื่อให้การบริหารองค์กรปกครองส่วนท้องถิ่น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FontTx/>
              <a:buNone/>
            </a:pPr>
            <a:r>
              <a:rPr lang="en-US" dirty="0" smtClean="0">
                <a:latin typeface="Angsana New" pitchFamily="18" charset="-34"/>
              </a:rPr>
              <a:t>		1</a:t>
            </a:r>
            <a:r>
              <a:rPr lang="th-TH" dirty="0" smtClean="0">
                <a:latin typeface="Angsana New" pitchFamily="18" charset="-34"/>
              </a:rPr>
              <a:t>. รัฐบาลส่วนกลางไม่อาจผูกขาดการตัดสินใจเรื่องการคลังในระดับท้องถิ่นไว้ที่ส่วนกลาง ทั้งนี้เนื่องจากรัฐบาลส่วนกลางมีนโยบาย และปัญหาระดับชาติมากมายที่จะต้องดูแลรับผิดชอบ และมีท้องถิ่นมากมายที่ยังมีปัญหาที่อาจมีจำนวนมาก และปัญหามีลักษณะที่แตกต่างกัน นอกจากนี้รัฐบาลส่วนกลางก็ไม่อาจกุมข้อมูลได้ทุกๆด้านอย่างทันท่วงที และ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ข้อมูลย่อมมีมากทั้งปริมาณ</a:t>
            </a:r>
            <a:r>
              <a:rPr lang="th-TH" dirty="0" smtClean="0">
                <a:latin typeface="Angsana New" pitchFamily="18" charset="-34"/>
              </a:rPr>
              <a:t> และ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มีการเปลี่ยนแปลงบ่อยครั้ง</a:t>
            </a:r>
            <a:r>
              <a:rPr lang="th-TH" dirty="0" smtClean="0">
                <a:latin typeface="Angsana New" pitchFamily="18" charset="-34"/>
              </a:rPr>
              <a:t>ตามสถานการณ์ในแต่ละแห่ง</a:t>
            </a:r>
          </a:p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</a:rPr>
              <a:t>		</a:t>
            </a:r>
            <a:r>
              <a:rPr lang="en-US" dirty="0" smtClean="0">
                <a:latin typeface="Angsana New" pitchFamily="18" charset="-34"/>
              </a:rPr>
              <a:t>2</a:t>
            </a:r>
            <a:r>
              <a:rPr lang="th-TH" dirty="0" smtClean="0">
                <a:latin typeface="Angsana New" pitchFamily="18" charset="-34"/>
              </a:rPr>
              <a:t>. ท้องถิ่นไม่เพียงแต่อยู่ใกล้ชิดข้อมูล เข้าใจเรื่องราวและปัญหาต่างๆในท้องถิ่นได้ดี หากยังเป็นเจ้าของสถานที่ ปฏิบัติการใดๆที่เกิดขึ้นก็จะส่งผลต่อพื้นที่ และผู้ที่อยู่ในพื้นที่ ดังนั้น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การตัดสินใจจึงควรเป็นเรื่องของท้องถิ่น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>
              <a:buFontTx/>
              <a:buNone/>
            </a:pPr>
            <a:r>
              <a:rPr lang="en-US" dirty="0" smtClean="0">
                <a:latin typeface="Angsana New" pitchFamily="18" charset="-34"/>
              </a:rPr>
              <a:t>		3</a:t>
            </a:r>
            <a:r>
              <a:rPr lang="th-TH" dirty="0" smtClean="0">
                <a:latin typeface="Angsana New" pitchFamily="18" charset="-34"/>
              </a:rPr>
              <a:t>. อิสรภาพของท้องถิ่นจะช่วยให้คนในท้องถิ่นมีความตื่นตัวทางการเมือง และระดับของสำนึกท้องถิ่นสูงเพิ่มขึ้น มีจิตสำนึกในการเสียภาษีเพื่อท้องถิ่นมากขึ้น และเป็น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การพัฒนากระบวนการมีส่วนร่วมทางการเมือง</a:t>
            </a:r>
            <a:r>
              <a:rPr lang="th-TH" dirty="0" smtClean="0">
                <a:latin typeface="Angsana New" pitchFamily="18" charset="-34"/>
              </a:rPr>
              <a:t>ได้อย่างมีประสิทธิภาพ ส่งผลต่อการพัฒนาชุมชนและประเทศชาติในระยะยาว</a:t>
            </a:r>
          </a:p>
          <a:p>
            <a:pPr>
              <a:buFontTx/>
              <a:buNone/>
            </a:pPr>
            <a:r>
              <a:rPr lang="th-TH" dirty="0" smtClean="0">
                <a:latin typeface="Angsana New" pitchFamily="18" charset="-34"/>
              </a:rPr>
              <a:t>		</a:t>
            </a:r>
            <a:r>
              <a:rPr lang="en-US" dirty="0" smtClean="0">
                <a:latin typeface="Angsana New" pitchFamily="18" charset="-34"/>
              </a:rPr>
              <a:t>4</a:t>
            </a:r>
            <a:r>
              <a:rPr lang="th-TH" dirty="0" smtClean="0">
                <a:latin typeface="Angsana New" pitchFamily="18" charset="-34"/>
              </a:rPr>
              <a:t>. อิสรภาพทางการคลังเป็นไปได้ก็ต่อเมื่อ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มีการกระจายอำนาจ</a:t>
            </a:r>
            <a:r>
              <a:rPr lang="th-TH" dirty="0" smtClean="0">
                <a:latin typeface="Angsana New" pitchFamily="18" charset="-34"/>
              </a:rPr>
              <a:t> หรือ</a:t>
            </a:r>
            <a:r>
              <a:rPr lang="th-TH" dirty="0" smtClean="0">
                <a:solidFill>
                  <a:srgbClr val="EE0000"/>
                </a:solidFill>
                <a:latin typeface="Angsana New" pitchFamily="18" charset="-34"/>
              </a:rPr>
              <a:t>การปกครองตนเองแบบประชาธิปไตยสำหรับท้องถิ่น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ชื่อเรื่อง 3"/>
          <p:cNvSpPr>
            <a:spLocks noGrp="1"/>
          </p:cNvSpPr>
          <p:nvPr>
            <p:ph type="title"/>
          </p:nvPr>
        </p:nvSpPr>
        <p:spPr/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th-TH" dirty="0" smtClean="0">
                <a:solidFill>
                  <a:schemeClr val="bg1"/>
                </a:solidFill>
              </a:rPr>
              <a:t>ความหมายและความเข้าใจ</a:t>
            </a:r>
            <a:endParaRPr lang="th-TH" dirty="0"/>
          </a:p>
        </p:txBody>
      </p:sp>
      <p:sp>
        <p:nvSpPr>
          <p:cNvPr id="3" name="ตัวยึดเนื้อหา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62500" lnSpcReduction="20000"/>
          </a:bodyPr>
          <a:lstStyle/>
          <a:p>
            <a:pPr>
              <a:buFontTx/>
              <a:buNone/>
            </a:pPr>
            <a:endParaRPr lang="th-TH" sz="3600" b="1" dirty="0" smtClean="0">
              <a:latin typeface="Angsana New" pitchFamily="18" charset="-34"/>
            </a:endParaRPr>
          </a:p>
          <a:p>
            <a:pPr>
              <a:buFontTx/>
              <a:buNone/>
            </a:pPr>
            <a:r>
              <a:rPr lang="th-TH" sz="3600" dirty="0" smtClean="0">
                <a:latin typeface="Angsana New" pitchFamily="18" charset="-34"/>
              </a:rPr>
              <a:t>		</a:t>
            </a:r>
            <a:r>
              <a:rPr lang="th-TH" sz="4000" b="1" dirty="0" smtClean="0">
                <a:latin typeface="Angsana New" pitchFamily="18" charset="-34"/>
              </a:rPr>
              <a:t>การคลังท้องถิ่น</a:t>
            </a:r>
            <a:r>
              <a:rPr lang="th-TH" sz="4000" dirty="0" smtClean="0">
                <a:latin typeface="Angsana New" pitchFamily="18" charset="-34"/>
              </a:rPr>
              <a:t> หมายถึง การบริหารงานคลังของหน่วยงานปกครองท้องถิ่น ซึ่งเป็นการพิจารณาถึง </a:t>
            </a:r>
            <a:r>
              <a:rPr lang="th-TH" sz="4000" dirty="0" smtClean="0">
                <a:solidFill>
                  <a:srgbClr val="EE0000"/>
                </a:solidFill>
                <a:latin typeface="Angsana New" pitchFamily="18" charset="-34"/>
              </a:rPr>
              <a:t>การจัดหารายได้</a:t>
            </a:r>
            <a:r>
              <a:rPr lang="th-TH" sz="4000" dirty="0" smtClean="0">
                <a:latin typeface="Angsana New" pitchFamily="18" charset="-34"/>
              </a:rPr>
              <a:t> </a:t>
            </a:r>
            <a:r>
              <a:rPr lang="th-TH" sz="4000" dirty="0" smtClean="0">
                <a:solidFill>
                  <a:srgbClr val="EE0000"/>
                </a:solidFill>
                <a:latin typeface="Angsana New" pitchFamily="18" charset="-34"/>
              </a:rPr>
              <a:t>การกำหนดรายจ่าย การจัดทำงบประมาณ การจัดซื้อ การจัดจ้าง การบัญชี การตรวจสอบบัญชี</a:t>
            </a:r>
            <a:r>
              <a:rPr lang="th-TH" sz="4000" dirty="0" smtClean="0">
                <a:latin typeface="Angsana New" pitchFamily="18" charset="-34"/>
              </a:rPr>
              <a:t>ของหน่วยงานการปกครองท้องถิ่น </a:t>
            </a:r>
          </a:p>
          <a:p>
            <a:pPr>
              <a:buFontTx/>
              <a:buNone/>
            </a:pPr>
            <a:endParaRPr lang="th-TH" sz="4000" dirty="0" smtClean="0">
              <a:latin typeface="Angsana New" pitchFamily="18" charset="-34"/>
            </a:endParaRPr>
          </a:p>
          <a:p>
            <a:pPr>
              <a:buFontTx/>
              <a:buNone/>
            </a:pPr>
            <a:r>
              <a:rPr lang="th-TH" sz="4000" dirty="0" smtClean="0">
                <a:latin typeface="Angsana New" pitchFamily="18" charset="-34"/>
              </a:rPr>
              <a:t>		ดังนั้น </a:t>
            </a:r>
            <a:r>
              <a:rPr lang="th-TH" sz="4000" b="1" dirty="0" smtClean="0">
                <a:latin typeface="Angsana New" pitchFamily="18" charset="-34"/>
              </a:rPr>
              <a:t>การบริหารการคลังท้องถิ่น</a:t>
            </a:r>
            <a:r>
              <a:rPr lang="th-TH" sz="4000" dirty="0" smtClean="0">
                <a:latin typeface="Angsana New" pitchFamily="18" charset="-34"/>
              </a:rPr>
              <a:t> จึงประกอบด้วย</a:t>
            </a:r>
          </a:p>
          <a:p>
            <a:pPr>
              <a:buFontTx/>
              <a:buNone/>
            </a:pPr>
            <a:r>
              <a:rPr lang="th-TH" sz="4000" dirty="0" smtClean="0">
                <a:latin typeface="Angsana New" pitchFamily="18" charset="-34"/>
              </a:rPr>
              <a:t> 	</a:t>
            </a:r>
            <a:r>
              <a:rPr lang="th-TH" sz="4000" dirty="0" smtClean="0">
                <a:solidFill>
                  <a:srgbClr val="EE0000"/>
                </a:solidFill>
                <a:latin typeface="Angsana New" pitchFamily="18" charset="-34"/>
              </a:rPr>
              <a:t>การหารายได้</a:t>
            </a:r>
            <a:r>
              <a:rPr lang="th-TH" sz="4000" dirty="0" smtClean="0">
                <a:latin typeface="Angsana New" pitchFamily="18" charset="-34"/>
              </a:rPr>
              <a:t>ขององค์กรปกครองส่วนท้องถิ่น และ</a:t>
            </a:r>
            <a:r>
              <a:rPr lang="th-TH" sz="4000" dirty="0" smtClean="0">
                <a:solidFill>
                  <a:srgbClr val="EE0000"/>
                </a:solidFill>
                <a:latin typeface="Angsana New" pitchFamily="18" charset="-34"/>
              </a:rPr>
              <a:t>การจัดการรายจ่าย</a:t>
            </a:r>
            <a:r>
              <a:rPr lang="th-TH" sz="4000" dirty="0" smtClean="0">
                <a:latin typeface="Angsana New" pitchFamily="18" charset="-34"/>
              </a:rPr>
              <a:t>เป็นสำคัญ ซึ่งการกระจายอำนาจให้องค์กรปกครองส่วนท้องถิ่นตามหลักการปกครองตนเองที่กำหนดไว้ในรัฐธรรมนูญนั้น องค์กรปกครองส่วนท้องถิ่นจะต้องจัดหารายได้ด้วยตนเองให้มากที่สุด โดยการจัดเก็บภาษีท้องถิ่นตามที่กฎหมายกำหนดให้เต็มความสามารถ และถ้าหากรายได้ไม่เพียงพอกับรายจ่ายที่จำเป็นต้องใช้ในการจัดบริการพื้นฐานแล้ว รัฐบาลจึงควรเข้าไปให้ความช่วยเหลือ เช่น ให้เงินอุดหนุนตามความจำเป็น</a:t>
            </a:r>
          </a:p>
          <a:p>
            <a:endParaRPr lang="th-TH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4"/>
          <p:cNvSpPr>
            <a:spLocks noChangeArrowheads="1"/>
          </p:cNvSpPr>
          <p:nvPr/>
        </p:nvSpPr>
        <p:spPr bwMode="auto">
          <a:xfrm>
            <a:off x="684213" y="428604"/>
            <a:ext cx="7772400" cy="1214446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100000">
                <a:srgbClr val="FF99FF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887400" prstMaterial="legacyMatte">
            <a:bevelT w="13500" h="13500" prst="angle"/>
            <a:bevelB w="13500" h="13500" prst="angle"/>
            <a:extrusionClr>
              <a:srgbClr val="CCCCFF"/>
            </a:extrusionClr>
          </a:sp3d>
        </p:spPr>
        <p:txBody>
          <a:bodyPr anchor="ctr">
            <a:flatTx/>
          </a:bodyPr>
          <a:lstStyle/>
          <a:p>
            <a:pPr algn="ctr"/>
            <a:r>
              <a:rPr lang="th-TH" sz="4400" b="1" dirty="0"/>
              <a:t>ความเข้าใจ</a:t>
            </a:r>
            <a:r>
              <a:rPr lang="th-TH" sz="4400" b="1" dirty="0" smtClean="0"/>
              <a:t>เกี่ยวกับการ</a:t>
            </a:r>
            <a:r>
              <a:rPr lang="th-TH" sz="4400" b="1" dirty="0"/>
              <a:t>คลัง ของ </a:t>
            </a:r>
            <a:r>
              <a:rPr lang="th-TH" sz="4400" b="1" dirty="0" err="1"/>
              <a:t>อปท.</a:t>
            </a:r>
            <a:r>
              <a:rPr lang="th-TH" sz="4400" b="1" dirty="0">
                <a:solidFill>
                  <a:schemeClr val="bg1"/>
                </a:solidFill>
              </a:rPr>
              <a:t> </a:t>
            </a:r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468313" y="3567113"/>
            <a:ext cx="1798637" cy="1425575"/>
          </a:xfrm>
          <a:prstGeom prst="rect">
            <a:avLst/>
          </a:prstGeom>
          <a:gradFill rotWithShape="1">
            <a:gsLst>
              <a:gs pos="0">
                <a:srgbClr val="99FF66"/>
              </a:gs>
              <a:gs pos="50000">
                <a:srgbClr val="CCFFCC"/>
              </a:gs>
              <a:gs pos="100000">
                <a:srgbClr val="99FF66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FFCC"/>
            </a:extrusionClr>
          </a:sp3d>
        </p:spPr>
        <p:txBody>
          <a:bodyPr>
            <a:flatTx/>
          </a:bodyPr>
          <a:lstStyle/>
          <a:p>
            <a:pPr algn="ctr">
              <a:spcBef>
                <a:spcPct val="20000"/>
              </a:spcBef>
            </a:pPr>
            <a:r>
              <a:rPr lang="th-TH" sz="3800" b="1"/>
              <a:t>การคลัง</a:t>
            </a:r>
          </a:p>
          <a:p>
            <a:pPr algn="ctr">
              <a:spcBef>
                <a:spcPct val="20000"/>
              </a:spcBef>
            </a:pPr>
            <a:r>
              <a:rPr lang="th-TH" sz="3800" b="1"/>
              <a:t>ของ อปท.</a:t>
            </a:r>
          </a:p>
        </p:txBody>
      </p:sp>
      <p:sp>
        <p:nvSpPr>
          <p:cNvPr id="3076" name="Rectangle 6"/>
          <p:cNvSpPr>
            <a:spLocks noChangeArrowheads="1"/>
          </p:cNvSpPr>
          <p:nvPr/>
        </p:nvSpPr>
        <p:spPr bwMode="auto">
          <a:xfrm>
            <a:off x="2916238" y="2278063"/>
            <a:ext cx="1277937" cy="669925"/>
          </a:xfrm>
          <a:prstGeom prst="rect">
            <a:avLst/>
          </a:prstGeom>
          <a:gradFill rotWithShape="1">
            <a:gsLst>
              <a:gs pos="0">
                <a:srgbClr val="CCCCFF"/>
              </a:gs>
              <a:gs pos="50000">
                <a:srgbClr val="FFCCCC"/>
              </a:gs>
              <a:gs pos="100000">
                <a:srgbClr val="CCCCFF"/>
              </a:gs>
            </a:gsLst>
            <a:lin ang="189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430200" prstMaterial="legacyMatte">
            <a:bevelT w="13500" h="13500" prst="angle"/>
            <a:bevelB w="13500" h="13500" prst="angle"/>
            <a:extrusionClr>
              <a:srgbClr val="CCCCFF"/>
            </a:extrusionClr>
          </a:sp3d>
        </p:spPr>
        <p:txBody>
          <a:bodyPr>
            <a:flatTx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th-TH" sz="3400" b="1"/>
              <a:t>รายรับ</a:t>
            </a:r>
          </a:p>
        </p:txBody>
      </p:sp>
      <p:sp>
        <p:nvSpPr>
          <p:cNvPr id="3077" name="Rectangle 7"/>
          <p:cNvSpPr>
            <a:spLocks noChangeArrowheads="1"/>
          </p:cNvSpPr>
          <p:nvPr/>
        </p:nvSpPr>
        <p:spPr bwMode="auto">
          <a:xfrm>
            <a:off x="2955925" y="5502275"/>
            <a:ext cx="1296988" cy="657225"/>
          </a:xfrm>
          <a:prstGeom prst="rect">
            <a:avLst/>
          </a:prstGeom>
          <a:gradFill rotWithShape="1">
            <a:gsLst>
              <a:gs pos="0">
                <a:srgbClr val="33CCFF"/>
              </a:gs>
              <a:gs pos="100000">
                <a:schemeClr val="accent1"/>
              </a:gs>
            </a:gsLst>
            <a:lin ang="5400000" scaled="1"/>
          </a:gradFill>
          <a:ln w="9525">
            <a:miter lim="800000"/>
            <a:headEnd/>
            <a:tailEnd/>
          </a:ln>
          <a:scene3d>
            <a:camera prst="legacyPerspectiveTopRight"/>
            <a:lightRig rig="legacyFlat3" dir="b"/>
          </a:scene3d>
          <a:sp3d extrusionH="430200" prstMaterial="legacyPlastic">
            <a:bevelT w="13500" h="13500" prst="angle"/>
            <a:bevelB w="13500" h="13500" prst="angle"/>
            <a:extrusionClr>
              <a:schemeClr val="accent1"/>
            </a:extrusionClr>
          </a:sp3d>
        </p:spPr>
        <p:txBody>
          <a:bodyPr>
            <a:flatTx/>
          </a:bodyPr>
          <a:lstStyle/>
          <a:p>
            <a:pPr marL="342900" indent="-342900" algn="ctr">
              <a:spcBef>
                <a:spcPct val="20000"/>
              </a:spcBef>
            </a:pPr>
            <a:r>
              <a:rPr lang="th-TH" sz="3400" b="1"/>
              <a:t>รายจ่าย</a:t>
            </a:r>
          </a:p>
        </p:txBody>
      </p:sp>
      <p:sp>
        <p:nvSpPr>
          <p:cNvPr id="3078" name="Line 8"/>
          <p:cNvSpPr>
            <a:spLocks noChangeShapeType="1"/>
          </p:cNvSpPr>
          <p:nvPr/>
        </p:nvSpPr>
        <p:spPr bwMode="auto">
          <a:xfrm flipV="1">
            <a:off x="2627313" y="2660650"/>
            <a:ext cx="3175" cy="314483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79" name="Line 9"/>
          <p:cNvSpPr>
            <a:spLocks noChangeShapeType="1"/>
          </p:cNvSpPr>
          <p:nvPr/>
        </p:nvSpPr>
        <p:spPr bwMode="auto">
          <a:xfrm>
            <a:off x="2608263" y="5819775"/>
            <a:ext cx="322262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h-TH"/>
          </a:p>
        </p:txBody>
      </p:sp>
      <p:sp>
        <p:nvSpPr>
          <p:cNvPr id="3080" name="Line 10"/>
          <p:cNvSpPr>
            <a:spLocks noChangeShapeType="1"/>
          </p:cNvSpPr>
          <p:nvPr/>
        </p:nvSpPr>
        <p:spPr bwMode="auto">
          <a:xfrm>
            <a:off x="2608263" y="2646363"/>
            <a:ext cx="322262" cy="1587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th-TH"/>
          </a:p>
        </p:txBody>
      </p:sp>
      <p:sp>
        <p:nvSpPr>
          <p:cNvPr id="3081" name="Line 11"/>
          <p:cNvSpPr>
            <a:spLocks noChangeShapeType="1"/>
          </p:cNvSpPr>
          <p:nvPr/>
        </p:nvSpPr>
        <p:spPr bwMode="auto">
          <a:xfrm>
            <a:off x="2238375" y="4210050"/>
            <a:ext cx="404813" cy="1588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82" name="Text Box 12"/>
          <p:cNvSpPr txBox="1">
            <a:spLocks noChangeArrowheads="1"/>
          </p:cNvSpPr>
          <p:nvPr/>
        </p:nvSpPr>
        <p:spPr bwMode="auto">
          <a:xfrm>
            <a:off x="4929190" y="1785926"/>
            <a:ext cx="2952750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>
                <a:solidFill>
                  <a:srgbClr val="FF3399"/>
                </a:solidFill>
              </a:rPr>
              <a:t>ภาษี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>
                <a:solidFill>
                  <a:srgbClr val="FF3399"/>
                </a:solidFill>
              </a:rPr>
              <a:t>ไม่ใช่ภาษี</a:t>
            </a:r>
          </a:p>
        </p:txBody>
      </p:sp>
      <p:sp>
        <p:nvSpPr>
          <p:cNvPr id="3083" name="Text Box 13"/>
          <p:cNvSpPr txBox="1">
            <a:spLocks noChangeArrowheads="1"/>
          </p:cNvSpPr>
          <p:nvPr/>
        </p:nvSpPr>
        <p:spPr bwMode="auto">
          <a:xfrm>
            <a:off x="4997450" y="3159125"/>
            <a:ext cx="3743325" cy="1876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 dirty="0">
                <a:solidFill>
                  <a:srgbClr val="3333FF"/>
                </a:solidFill>
              </a:rPr>
              <a:t>เก็บเอง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 dirty="0">
                <a:solidFill>
                  <a:srgbClr val="3333FF"/>
                </a:solidFill>
              </a:rPr>
              <a:t>หน่วยงานอื่นเก็บ/แบ่งให้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 dirty="0">
                <a:solidFill>
                  <a:srgbClr val="3333FF"/>
                </a:solidFill>
              </a:rPr>
              <a:t>เงินอุดหนุน 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 dirty="0">
                <a:solidFill>
                  <a:srgbClr val="3333FF"/>
                </a:solidFill>
              </a:rPr>
              <a:t>รายรับประเภทอื่น เช่น เงินบริจาค </a:t>
            </a:r>
          </a:p>
        </p:txBody>
      </p:sp>
      <p:sp>
        <p:nvSpPr>
          <p:cNvPr id="3084" name="Text Box 14"/>
          <p:cNvSpPr txBox="1">
            <a:spLocks noChangeArrowheads="1"/>
          </p:cNvSpPr>
          <p:nvPr/>
        </p:nvSpPr>
        <p:spPr bwMode="auto">
          <a:xfrm>
            <a:off x="5005388" y="5407025"/>
            <a:ext cx="2879725" cy="869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>
                <a:solidFill>
                  <a:srgbClr val="CC00CC"/>
                </a:solidFill>
              </a:rPr>
              <a:t>ทั่วไป</a:t>
            </a:r>
          </a:p>
          <a:p>
            <a:pPr>
              <a:lnSpc>
                <a:spcPct val="60000"/>
              </a:lnSpc>
              <a:spcBef>
                <a:spcPct val="50000"/>
              </a:spcBef>
            </a:pPr>
            <a:r>
              <a:rPr lang="th-TH" sz="3000" b="1">
                <a:solidFill>
                  <a:srgbClr val="CC00CC"/>
                </a:solidFill>
              </a:rPr>
              <a:t>เฉพาะการ</a:t>
            </a:r>
          </a:p>
        </p:txBody>
      </p:sp>
      <p:cxnSp>
        <p:nvCxnSpPr>
          <p:cNvPr id="3085" name="AutoShape 15"/>
          <p:cNvCxnSpPr>
            <a:cxnSpLocks noChangeShapeType="1"/>
          </p:cNvCxnSpPr>
          <p:nvPr/>
        </p:nvCxnSpPr>
        <p:spPr bwMode="auto">
          <a:xfrm>
            <a:off x="4835525" y="2014538"/>
            <a:ext cx="0" cy="5032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cxnSp>
        <p:nvCxnSpPr>
          <p:cNvPr id="3086" name="AutoShape 16"/>
          <p:cNvCxnSpPr>
            <a:cxnSpLocks noChangeShapeType="1"/>
          </p:cNvCxnSpPr>
          <p:nvPr/>
        </p:nvCxnSpPr>
        <p:spPr bwMode="auto">
          <a:xfrm flipH="1">
            <a:off x="4843463" y="3357563"/>
            <a:ext cx="7937" cy="1455737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3087" name="Line 17"/>
          <p:cNvSpPr>
            <a:spLocks noChangeShapeType="1"/>
          </p:cNvSpPr>
          <p:nvPr/>
        </p:nvSpPr>
        <p:spPr bwMode="auto">
          <a:xfrm>
            <a:off x="4859338" y="2020888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88" name="Line 18"/>
          <p:cNvSpPr>
            <a:spLocks noChangeShapeType="1"/>
          </p:cNvSpPr>
          <p:nvPr/>
        </p:nvSpPr>
        <p:spPr bwMode="auto">
          <a:xfrm>
            <a:off x="4859338" y="2493963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89" name="Line 19"/>
          <p:cNvSpPr>
            <a:spLocks noChangeShapeType="1"/>
          </p:cNvSpPr>
          <p:nvPr/>
        </p:nvSpPr>
        <p:spPr bwMode="auto">
          <a:xfrm>
            <a:off x="4875213" y="3852863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0" name="Line 20"/>
          <p:cNvSpPr>
            <a:spLocks noChangeShapeType="1"/>
          </p:cNvSpPr>
          <p:nvPr/>
        </p:nvSpPr>
        <p:spPr bwMode="auto">
          <a:xfrm>
            <a:off x="4843463" y="3373438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1" name="Line 21"/>
          <p:cNvSpPr>
            <a:spLocks noChangeShapeType="1"/>
          </p:cNvSpPr>
          <p:nvPr/>
        </p:nvSpPr>
        <p:spPr bwMode="auto">
          <a:xfrm>
            <a:off x="4868863" y="4333875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2" name="Line 22"/>
          <p:cNvSpPr>
            <a:spLocks noChangeShapeType="1"/>
          </p:cNvSpPr>
          <p:nvPr/>
        </p:nvSpPr>
        <p:spPr bwMode="auto">
          <a:xfrm>
            <a:off x="4837113" y="4813300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cxnSp>
        <p:nvCxnSpPr>
          <p:cNvPr id="3093" name="AutoShape 23"/>
          <p:cNvCxnSpPr>
            <a:cxnSpLocks noChangeShapeType="1"/>
          </p:cNvCxnSpPr>
          <p:nvPr/>
        </p:nvCxnSpPr>
        <p:spPr bwMode="auto">
          <a:xfrm>
            <a:off x="4732338" y="5541963"/>
            <a:ext cx="0" cy="57626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3094" name="Line 24"/>
          <p:cNvSpPr>
            <a:spLocks noChangeShapeType="1"/>
          </p:cNvSpPr>
          <p:nvPr/>
        </p:nvSpPr>
        <p:spPr bwMode="auto">
          <a:xfrm>
            <a:off x="4757738" y="5557838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5" name="Line 25"/>
          <p:cNvSpPr>
            <a:spLocks noChangeShapeType="1"/>
          </p:cNvSpPr>
          <p:nvPr/>
        </p:nvSpPr>
        <p:spPr bwMode="auto">
          <a:xfrm>
            <a:off x="4748213" y="6126163"/>
            <a:ext cx="1444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cxnSp>
        <p:nvCxnSpPr>
          <p:cNvPr id="3096" name="AutoShape 26"/>
          <p:cNvCxnSpPr>
            <a:cxnSpLocks noChangeShapeType="1"/>
          </p:cNvCxnSpPr>
          <p:nvPr/>
        </p:nvCxnSpPr>
        <p:spPr bwMode="auto">
          <a:xfrm>
            <a:off x="4572000" y="2278063"/>
            <a:ext cx="1588" cy="1928812"/>
          </a:xfrm>
          <a:prstGeom prst="straightConnector1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</p:cxnSp>
      <p:sp>
        <p:nvSpPr>
          <p:cNvPr id="3097" name="Line 27"/>
          <p:cNvSpPr>
            <a:spLocks noChangeShapeType="1"/>
          </p:cNvSpPr>
          <p:nvPr/>
        </p:nvSpPr>
        <p:spPr bwMode="auto">
          <a:xfrm>
            <a:off x="4572000" y="2262188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8" name="Line 28"/>
          <p:cNvSpPr>
            <a:spLocks noChangeShapeType="1"/>
          </p:cNvSpPr>
          <p:nvPr/>
        </p:nvSpPr>
        <p:spPr bwMode="auto">
          <a:xfrm>
            <a:off x="4587875" y="4189413"/>
            <a:ext cx="2159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099" name="Line 29"/>
          <p:cNvSpPr>
            <a:spLocks noChangeShapeType="1"/>
          </p:cNvSpPr>
          <p:nvPr/>
        </p:nvSpPr>
        <p:spPr bwMode="auto">
          <a:xfrm>
            <a:off x="4211638" y="2636838"/>
            <a:ext cx="360362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  <p:sp>
        <p:nvSpPr>
          <p:cNvPr id="3100" name="Line 30"/>
          <p:cNvSpPr>
            <a:spLocks noChangeShapeType="1"/>
          </p:cNvSpPr>
          <p:nvPr/>
        </p:nvSpPr>
        <p:spPr bwMode="auto">
          <a:xfrm>
            <a:off x="4284663" y="5837238"/>
            <a:ext cx="431800" cy="0"/>
          </a:xfrm>
          <a:prstGeom prst="line">
            <a:avLst/>
          </a:prstGeom>
          <a:noFill/>
          <a:ln w="2857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th-TH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ชุดรูปแบบของ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415</TotalTime>
  <Words>391</Words>
  <Application>Microsoft Office PowerPoint</Application>
  <PresentationFormat>นำเสนอทางหน้าจอ (4:3)</PresentationFormat>
  <Paragraphs>127</Paragraphs>
  <Slides>22</Slides>
  <Notes>2</Notes>
  <HiddenSlides>0</HiddenSlides>
  <MMClips>0</MMClips>
  <ScaleCrop>false</ScaleCrop>
  <HeadingPairs>
    <vt:vector size="4" baseType="variant">
      <vt:variant>
        <vt:lpstr>ชุดรูปแบบ</vt:lpstr>
      </vt:variant>
      <vt:variant>
        <vt:i4>1</vt:i4>
      </vt:variant>
      <vt:variant>
        <vt:lpstr>ชื่อเรื่องภาพนิ่ง</vt:lpstr>
      </vt:variant>
      <vt:variant>
        <vt:i4>22</vt:i4>
      </vt:variant>
    </vt:vector>
  </HeadingPairs>
  <TitlesOfParts>
    <vt:vector size="23" baseType="lpstr">
      <vt:lpstr>ชุดรูปแบบของ Office</vt:lpstr>
      <vt:lpstr>บทที่ 3 หลักการทั่วไปเกี่ยวกับ การเงินการคลังท้องถิ่น </vt:lpstr>
      <vt:lpstr>  ความหมายและความเข้าใจ  </vt:lpstr>
      <vt:lpstr>ความหมายและความเข้าใจ</vt:lpstr>
      <vt:lpstr>ความหมายและความเข้าใจ</vt:lpstr>
      <vt:lpstr>ความหมายและความเข้าใจ</vt:lpstr>
      <vt:lpstr>ความหมายและความเข้าใจ</vt:lpstr>
      <vt:lpstr>ความหมายและความเข้าใจ</vt:lpstr>
      <vt:lpstr>ความหมายและความเข้าใจ</vt:lpstr>
      <vt:lpstr>ภาพนิ่ง 9</vt:lpstr>
      <vt:lpstr>ภาพนิ่ง 10</vt:lpstr>
      <vt:lpstr>นโยบายการคลัง</vt:lpstr>
      <vt:lpstr>การพัฒนาด้านการเงินการคลัง</vt:lpstr>
      <vt:lpstr>การพัฒนาด้านการเงินการคลัง</vt:lpstr>
      <vt:lpstr>ภาพนิ่ง 14</vt:lpstr>
      <vt:lpstr>ภาพนิ่ง 15</vt:lpstr>
      <vt:lpstr>ภาพนิ่ง 16</vt:lpstr>
      <vt:lpstr>การพัฒนารายได้ของ  อปท.</vt:lpstr>
      <vt:lpstr>การพัฒนารายได้ของ  อปท.</vt:lpstr>
      <vt:lpstr>การพัฒนารายได้ของ  อปท.</vt:lpstr>
      <vt:lpstr>การพัฒนารายได้ของ  อปท.</vt:lpstr>
      <vt:lpstr>การพัฒนารายได้ของ  อปท.</vt:lpstr>
      <vt:lpstr>การพัฒนารายได้ของ  อปท.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การบริหารการเงินการคลังท้องถิ่น</dc:title>
  <dc:creator>User</dc:creator>
  <cp:lastModifiedBy>Admin</cp:lastModifiedBy>
  <cp:revision>46</cp:revision>
  <dcterms:created xsi:type="dcterms:W3CDTF">2014-09-10T07:16:52Z</dcterms:created>
  <dcterms:modified xsi:type="dcterms:W3CDTF">2014-10-03T06:22:31Z</dcterms:modified>
</cp:coreProperties>
</file>