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79" r:id="rId24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A872BC-69CF-4849-A6DF-5AACDF99C983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B959A6DC-1A5D-4219-8406-34A0A698895E}">
      <dgm:prSet/>
      <dgm:spPr>
        <a:solidFill>
          <a:srgbClr val="002060"/>
        </a:solidFill>
      </dgm:spPr>
      <dgm:t>
        <a:bodyPr/>
        <a:lstStyle/>
        <a:p>
          <a:pPr rtl="0"/>
          <a:r>
            <a:rPr lang="th-TH" dirty="0" smtClean="0"/>
            <a:t>การบริหาร การควบคุมและติดตาม การใช้จ่าย งปม.</a:t>
          </a:r>
          <a:endParaRPr lang="th-TH" dirty="0"/>
        </a:p>
      </dgm:t>
    </dgm:pt>
    <dgm:pt modelId="{8B3E7481-0124-492D-B4E5-DC1237C0E8CD}" type="parTrans" cxnId="{846849C0-3D27-4C72-A943-5619E9C1E039}">
      <dgm:prSet/>
      <dgm:spPr/>
      <dgm:t>
        <a:bodyPr/>
        <a:lstStyle/>
        <a:p>
          <a:endParaRPr lang="th-TH"/>
        </a:p>
      </dgm:t>
    </dgm:pt>
    <dgm:pt modelId="{4509E4E4-F047-46C2-96FD-615D13069832}" type="sibTrans" cxnId="{846849C0-3D27-4C72-A943-5619E9C1E039}">
      <dgm:prSet/>
      <dgm:spPr/>
      <dgm:t>
        <a:bodyPr/>
        <a:lstStyle/>
        <a:p>
          <a:endParaRPr lang="th-TH"/>
        </a:p>
      </dgm:t>
    </dgm:pt>
    <dgm:pt modelId="{7E72C291-65EF-43AD-82D4-3014C85BC6CA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th-TH" dirty="0" smtClean="0"/>
            <a:t>กรมบัญชีกลาง</a:t>
          </a:r>
          <a:endParaRPr lang="th-TH" dirty="0"/>
        </a:p>
      </dgm:t>
    </dgm:pt>
    <dgm:pt modelId="{C04582E9-2CCD-44B6-AA68-C512B87E215F}" type="parTrans" cxnId="{26F692C4-48E4-4203-93EB-27D0391AD4A9}">
      <dgm:prSet/>
      <dgm:spPr/>
      <dgm:t>
        <a:bodyPr/>
        <a:lstStyle/>
        <a:p>
          <a:endParaRPr lang="th-TH"/>
        </a:p>
      </dgm:t>
    </dgm:pt>
    <dgm:pt modelId="{E140048D-E493-4AD0-A03A-4179BB3422E6}" type="sibTrans" cxnId="{26F692C4-48E4-4203-93EB-27D0391AD4A9}">
      <dgm:prSet/>
      <dgm:spPr/>
      <dgm:t>
        <a:bodyPr/>
        <a:lstStyle/>
        <a:p>
          <a:endParaRPr lang="th-TH"/>
        </a:p>
      </dgm:t>
    </dgm:pt>
    <dgm:pt modelId="{8695E5DD-7977-4EC2-80D0-718126C37312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th-TH" dirty="0" smtClean="0"/>
            <a:t>สำนักงบประมาณ</a:t>
          </a:r>
          <a:endParaRPr lang="th-TH" dirty="0"/>
        </a:p>
      </dgm:t>
    </dgm:pt>
    <dgm:pt modelId="{53F4F480-8E87-47FB-88F1-85AD44EC9E9D}" type="parTrans" cxnId="{83A5FF37-41F3-418A-826B-13692DF35227}">
      <dgm:prSet/>
      <dgm:spPr/>
      <dgm:t>
        <a:bodyPr/>
        <a:lstStyle/>
        <a:p>
          <a:endParaRPr lang="th-TH"/>
        </a:p>
      </dgm:t>
    </dgm:pt>
    <dgm:pt modelId="{7958FC9A-E91C-4918-9286-AC21381A2680}" type="sibTrans" cxnId="{83A5FF37-41F3-418A-826B-13692DF35227}">
      <dgm:prSet/>
      <dgm:spPr/>
      <dgm:t>
        <a:bodyPr/>
        <a:lstStyle/>
        <a:p>
          <a:endParaRPr lang="th-TH"/>
        </a:p>
      </dgm:t>
    </dgm:pt>
    <dgm:pt modelId="{B22119F0-F475-469E-9029-718B7C083195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th-TH" dirty="0" smtClean="0"/>
            <a:t>สำนักงาน ก.พ.ร.</a:t>
          </a:r>
          <a:endParaRPr lang="th-TH" dirty="0"/>
        </a:p>
      </dgm:t>
    </dgm:pt>
    <dgm:pt modelId="{F0DEDBB7-7BC1-43FC-807D-6EB577039540}" type="parTrans" cxnId="{04A72948-37E0-4FD1-BD5C-8B0D1DCDF6AC}">
      <dgm:prSet/>
      <dgm:spPr/>
      <dgm:t>
        <a:bodyPr/>
        <a:lstStyle/>
        <a:p>
          <a:endParaRPr lang="th-TH"/>
        </a:p>
      </dgm:t>
    </dgm:pt>
    <dgm:pt modelId="{73E81A10-9B30-4014-8C40-A9C5D2EBB0F4}" type="sibTrans" cxnId="{04A72948-37E0-4FD1-BD5C-8B0D1DCDF6AC}">
      <dgm:prSet/>
      <dgm:spPr/>
      <dgm:t>
        <a:bodyPr/>
        <a:lstStyle/>
        <a:p>
          <a:endParaRPr lang="th-TH"/>
        </a:p>
      </dgm:t>
    </dgm:pt>
    <dgm:pt modelId="{BD496B6D-D706-4F7C-AA42-FF59ACA2B2DD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th-TH" dirty="0" smtClean="0"/>
            <a:t>สตง.</a:t>
          </a:r>
          <a:endParaRPr lang="th-TH" dirty="0"/>
        </a:p>
      </dgm:t>
    </dgm:pt>
    <dgm:pt modelId="{5F0E39E3-E195-4D0A-BF5F-FCD657D17E9C}" type="parTrans" cxnId="{82D4B88A-53C6-4616-9DB5-467D0BC0F96A}">
      <dgm:prSet/>
      <dgm:spPr/>
      <dgm:t>
        <a:bodyPr/>
        <a:lstStyle/>
        <a:p>
          <a:endParaRPr lang="th-TH"/>
        </a:p>
      </dgm:t>
    </dgm:pt>
    <dgm:pt modelId="{01A2C876-37E1-4C97-BAC6-9EF83678B877}" type="sibTrans" cxnId="{82D4B88A-53C6-4616-9DB5-467D0BC0F96A}">
      <dgm:prSet/>
      <dgm:spPr/>
      <dgm:t>
        <a:bodyPr/>
        <a:lstStyle/>
        <a:p>
          <a:endParaRPr lang="th-TH"/>
        </a:p>
      </dgm:t>
    </dgm:pt>
    <dgm:pt modelId="{F39D1EF2-EB12-4BF0-A331-2CFE398558C8}" type="pres">
      <dgm:prSet presAssocID="{90A872BC-69CF-4849-A6DF-5AACDF99C98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38E65FE7-5862-4714-B1D1-CE1786DD50F2}" type="pres">
      <dgm:prSet presAssocID="{B959A6DC-1A5D-4219-8406-34A0A698895E}" presName="composite" presStyleCnt="0"/>
      <dgm:spPr/>
    </dgm:pt>
    <dgm:pt modelId="{CBDD2F60-2427-4B58-A491-8F790FA64D53}" type="pres">
      <dgm:prSet presAssocID="{B959A6DC-1A5D-4219-8406-34A0A698895E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9B990E51-82CB-4741-9907-EE7FBB52339D}" type="pres">
      <dgm:prSet presAssocID="{B959A6DC-1A5D-4219-8406-34A0A698895E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83A5FF37-41F3-418A-826B-13692DF35227}" srcId="{B959A6DC-1A5D-4219-8406-34A0A698895E}" destId="{8695E5DD-7977-4EC2-80D0-718126C37312}" srcOrd="1" destOrd="0" parTransId="{53F4F480-8E87-47FB-88F1-85AD44EC9E9D}" sibTransId="{7958FC9A-E91C-4918-9286-AC21381A2680}"/>
    <dgm:cxn modelId="{DD839BD2-0F43-4B06-B21B-858A23A88006}" type="presOf" srcId="{7E72C291-65EF-43AD-82D4-3014C85BC6CA}" destId="{9B990E51-82CB-4741-9907-EE7FBB52339D}" srcOrd="0" destOrd="0" presId="urn:microsoft.com/office/officeart/2005/8/layout/chevron2"/>
    <dgm:cxn modelId="{23C000B5-E654-40D1-910F-2B21DA94D351}" type="presOf" srcId="{B959A6DC-1A5D-4219-8406-34A0A698895E}" destId="{CBDD2F60-2427-4B58-A491-8F790FA64D53}" srcOrd="0" destOrd="0" presId="urn:microsoft.com/office/officeart/2005/8/layout/chevron2"/>
    <dgm:cxn modelId="{90B3A46E-1F63-4A21-A588-2B86264237ED}" type="presOf" srcId="{BD496B6D-D706-4F7C-AA42-FF59ACA2B2DD}" destId="{9B990E51-82CB-4741-9907-EE7FBB52339D}" srcOrd="0" destOrd="3" presId="urn:microsoft.com/office/officeart/2005/8/layout/chevron2"/>
    <dgm:cxn modelId="{EB4F5C22-6994-476F-B7AE-20743202A87E}" type="presOf" srcId="{90A872BC-69CF-4849-A6DF-5AACDF99C983}" destId="{F39D1EF2-EB12-4BF0-A331-2CFE398558C8}" srcOrd="0" destOrd="0" presId="urn:microsoft.com/office/officeart/2005/8/layout/chevron2"/>
    <dgm:cxn modelId="{04C72CB8-E384-48FB-B98D-73ED98BA1F00}" type="presOf" srcId="{B22119F0-F475-469E-9029-718B7C083195}" destId="{9B990E51-82CB-4741-9907-EE7FBB52339D}" srcOrd="0" destOrd="2" presId="urn:microsoft.com/office/officeart/2005/8/layout/chevron2"/>
    <dgm:cxn modelId="{26F692C4-48E4-4203-93EB-27D0391AD4A9}" srcId="{B959A6DC-1A5D-4219-8406-34A0A698895E}" destId="{7E72C291-65EF-43AD-82D4-3014C85BC6CA}" srcOrd="0" destOrd="0" parTransId="{C04582E9-2CCD-44B6-AA68-C512B87E215F}" sibTransId="{E140048D-E493-4AD0-A03A-4179BB3422E6}"/>
    <dgm:cxn modelId="{04A72948-37E0-4FD1-BD5C-8B0D1DCDF6AC}" srcId="{B959A6DC-1A5D-4219-8406-34A0A698895E}" destId="{B22119F0-F475-469E-9029-718B7C083195}" srcOrd="2" destOrd="0" parTransId="{F0DEDBB7-7BC1-43FC-807D-6EB577039540}" sibTransId="{73E81A10-9B30-4014-8C40-A9C5D2EBB0F4}"/>
    <dgm:cxn modelId="{846849C0-3D27-4C72-A943-5619E9C1E039}" srcId="{90A872BC-69CF-4849-A6DF-5AACDF99C983}" destId="{B959A6DC-1A5D-4219-8406-34A0A698895E}" srcOrd="0" destOrd="0" parTransId="{8B3E7481-0124-492D-B4E5-DC1237C0E8CD}" sibTransId="{4509E4E4-F047-46C2-96FD-615D13069832}"/>
    <dgm:cxn modelId="{82D4B88A-53C6-4616-9DB5-467D0BC0F96A}" srcId="{B959A6DC-1A5D-4219-8406-34A0A698895E}" destId="{BD496B6D-D706-4F7C-AA42-FF59ACA2B2DD}" srcOrd="3" destOrd="0" parTransId="{5F0E39E3-E195-4D0A-BF5F-FCD657D17E9C}" sibTransId="{01A2C876-37E1-4C97-BAC6-9EF83678B877}"/>
    <dgm:cxn modelId="{3F1FB7CB-61D6-418E-9204-420EB0305B40}" type="presOf" srcId="{8695E5DD-7977-4EC2-80D0-718126C37312}" destId="{9B990E51-82CB-4741-9907-EE7FBB52339D}" srcOrd="0" destOrd="1" presId="urn:microsoft.com/office/officeart/2005/8/layout/chevron2"/>
    <dgm:cxn modelId="{9CFD9D98-C67D-4AF7-B25F-94871CD790AF}" type="presParOf" srcId="{F39D1EF2-EB12-4BF0-A331-2CFE398558C8}" destId="{38E65FE7-5862-4714-B1D1-CE1786DD50F2}" srcOrd="0" destOrd="0" presId="urn:microsoft.com/office/officeart/2005/8/layout/chevron2"/>
    <dgm:cxn modelId="{4BBA5136-AB27-4798-BC66-8002FBDC1108}" type="presParOf" srcId="{38E65FE7-5862-4714-B1D1-CE1786DD50F2}" destId="{CBDD2F60-2427-4B58-A491-8F790FA64D53}" srcOrd="0" destOrd="0" presId="urn:microsoft.com/office/officeart/2005/8/layout/chevron2"/>
    <dgm:cxn modelId="{A0778166-2EB6-4B22-9432-E9CCCF2D77D0}" type="presParOf" srcId="{38E65FE7-5862-4714-B1D1-CE1786DD50F2}" destId="{9B990E51-82CB-4741-9907-EE7FBB52339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0B85EC-4224-4B6E-9436-2F434060716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52D0B813-79A4-4890-B273-B864D9D4239E}">
      <dgm:prSet custT="1"/>
      <dgm:spPr>
        <a:solidFill>
          <a:srgbClr val="FFFF00"/>
        </a:solidFill>
      </dgm:spPr>
      <dgm:t>
        <a:bodyPr/>
        <a:lstStyle/>
        <a:p>
          <a:pPr rtl="0"/>
          <a:r>
            <a:rPr lang="th-TH" sz="4000" b="1" dirty="0" smtClean="0">
              <a:solidFill>
                <a:schemeClr val="tx1"/>
              </a:solidFill>
              <a:cs typeface="+mj-cs"/>
            </a:rPr>
            <a:t>กรมบัญชีกลาง</a:t>
          </a:r>
          <a:endParaRPr lang="th-TH" sz="4000" b="1" dirty="0">
            <a:solidFill>
              <a:schemeClr val="tx1"/>
            </a:solidFill>
            <a:cs typeface="+mj-cs"/>
          </a:endParaRPr>
        </a:p>
      </dgm:t>
    </dgm:pt>
    <dgm:pt modelId="{339A54C5-78A7-40C4-B05D-CF525AF32781}" type="parTrans" cxnId="{047E8127-4F3A-4101-AA9D-A98D7827FADC}">
      <dgm:prSet/>
      <dgm:spPr/>
      <dgm:t>
        <a:bodyPr/>
        <a:lstStyle/>
        <a:p>
          <a:endParaRPr lang="th-TH"/>
        </a:p>
      </dgm:t>
    </dgm:pt>
    <dgm:pt modelId="{741043DF-C81D-4557-A540-4D36FF14471E}" type="sibTrans" cxnId="{047E8127-4F3A-4101-AA9D-A98D7827FADC}">
      <dgm:prSet/>
      <dgm:spPr/>
      <dgm:t>
        <a:bodyPr/>
        <a:lstStyle/>
        <a:p>
          <a:endParaRPr lang="th-TH"/>
        </a:p>
      </dgm:t>
    </dgm:pt>
    <dgm:pt modelId="{43DD432E-3092-4161-8AA4-3D4A89F9059B}">
      <dgm:prSet/>
      <dgm:spPr/>
      <dgm:t>
        <a:bodyPr/>
        <a:lstStyle/>
        <a:p>
          <a:pPr rtl="0"/>
          <a:r>
            <a:rPr lang="th-TH" dirty="0" smtClean="0"/>
            <a:t>ควบคุมการเบิกจ่าย งปม. ตามหลักเกณฑ์และระเบียบ ในเรื่องการเบิกเงิน การเก็บรักษาเงิน การนำเงินส่งคลังและการบริหารเงินคงคลัง</a:t>
          </a:r>
          <a:endParaRPr lang="th-TH" dirty="0"/>
        </a:p>
      </dgm:t>
    </dgm:pt>
    <dgm:pt modelId="{2F5358B0-1DD6-430C-B5B0-7D1B46E805FD}" type="parTrans" cxnId="{49E932BE-F327-4D89-9A66-F9DF21B3F731}">
      <dgm:prSet/>
      <dgm:spPr/>
      <dgm:t>
        <a:bodyPr/>
        <a:lstStyle/>
        <a:p>
          <a:endParaRPr lang="th-TH"/>
        </a:p>
      </dgm:t>
    </dgm:pt>
    <dgm:pt modelId="{A8A67CF6-ECE0-4CA8-A640-14C83BADE9CB}" type="sibTrans" cxnId="{49E932BE-F327-4D89-9A66-F9DF21B3F731}">
      <dgm:prSet/>
      <dgm:spPr/>
      <dgm:t>
        <a:bodyPr/>
        <a:lstStyle/>
        <a:p>
          <a:endParaRPr lang="th-TH"/>
        </a:p>
      </dgm:t>
    </dgm:pt>
    <dgm:pt modelId="{37338490-D307-4926-9C1E-574E41C541EA}">
      <dgm:prSet/>
      <dgm:spPr/>
      <dgm:t>
        <a:bodyPr/>
        <a:lstStyle/>
        <a:p>
          <a:pPr rtl="0"/>
          <a:r>
            <a:rPr lang="th-TH" dirty="0" smtClean="0"/>
            <a:t>ปรับระบบบัญชีจากเกณฑ์เงินสดเป็นเกณฑ์คงค้างเพื่อให้ส่วนราชการมีระบบบัญชีที่สะท้อนความเป็นจริงและทำงบบัญชีแผ่นดิน รวมทั้งกำหนดหลักเกณฑ์ให้ส่วนราชการจัดทำบัญชีต้นทุน</a:t>
          </a:r>
          <a:endParaRPr lang="th-TH" dirty="0"/>
        </a:p>
      </dgm:t>
    </dgm:pt>
    <dgm:pt modelId="{C07DBCFB-C532-4EE7-9B5B-D71A516BDC16}" type="parTrans" cxnId="{B4A7C27F-AC39-4D11-A5ED-B9006359C711}">
      <dgm:prSet/>
      <dgm:spPr/>
      <dgm:t>
        <a:bodyPr/>
        <a:lstStyle/>
        <a:p>
          <a:endParaRPr lang="th-TH"/>
        </a:p>
      </dgm:t>
    </dgm:pt>
    <dgm:pt modelId="{D54EB824-7A0A-44E7-A0ED-F69F0EF3DC2B}" type="sibTrans" cxnId="{B4A7C27F-AC39-4D11-A5ED-B9006359C711}">
      <dgm:prSet/>
      <dgm:spPr/>
      <dgm:t>
        <a:bodyPr/>
        <a:lstStyle/>
        <a:p>
          <a:endParaRPr lang="th-TH"/>
        </a:p>
      </dgm:t>
    </dgm:pt>
    <dgm:pt modelId="{F260B0AF-8EBD-40B0-91AA-039584177205}">
      <dgm:prSet/>
      <dgm:spPr/>
      <dgm:t>
        <a:bodyPr/>
        <a:lstStyle/>
        <a:p>
          <a:pPr rtl="0"/>
          <a:r>
            <a:rPr lang="th-TH" dirty="0" smtClean="0"/>
            <a:t>การบริหารการรับจ่ายเงินแผ่นดิน ผ่านระบบ </a:t>
          </a:r>
          <a:r>
            <a:rPr lang="en-US" dirty="0" smtClean="0"/>
            <a:t>GFMIS</a:t>
          </a:r>
          <a:endParaRPr lang="th-TH" dirty="0"/>
        </a:p>
      </dgm:t>
    </dgm:pt>
    <dgm:pt modelId="{F0BEF69D-C5DF-4609-B69C-996D903ECE0B}" type="parTrans" cxnId="{A5592DA0-0C81-4819-AB6F-2083A575A717}">
      <dgm:prSet/>
      <dgm:spPr/>
      <dgm:t>
        <a:bodyPr/>
        <a:lstStyle/>
        <a:p>
          <a:endParaRPr lang="th-TH"/>
        </a:p>
      </dgm:t>
    </dgm:pt>
    <dgm:pt modelId="{BAE35308-ED2D-4C23-8F70-8E60D7B847E8}" type="sibTrans" cxnId="{A5592DA0-0C81-4819-AB6F-2083A575A717}">
      <dgm:prSet/>
      <dgm:spPr/>
      <dgm:t>
        <a:bodyPr/>
        <a:lstStyle/>
        <a:p>
          <a:endParaRPr lang="th-TH"/>
        </a:p>
      </dgm:t>
    </dgm:pt>
    <dgm:pt modelId="{87B8C94A-2F27-4332-A520-4E66B245930D}" type="pres">
      <dgm:prSet presAssocID="{EE0B85EC-4224-4B6E-9436-2F434060716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482F05C6-F081-456A-8182-FE4FC91B274E}" type="pres">
      <dgm:prSet presAssocID="{52D0B813-79A4-4890-B273-B864D9D4239E}" presName="composite" presStyleCnt="0"/>
      <dgm:spPr/>
    </dgm:pt>
    <dgm:pt modelId="{117F3FE5-D8A9-41B8-A9E4-4AA906095623}" type="pres">
      <dgm:prSet presAssocID="{52D0B813-79A4-4890-B273-B864D9D4239E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0E3405A3-8F35-42F4-A427-A3C54B5F7B96}" type="pres">
      <dgm:prSet presAssocID="{52D0B813-79A4-4890-B273-B864D9D4239E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9AA90F8F-251B-4BC7-833B-67DCA98D03F8}" type="presOf" srcId="{37338490-D307-4926-9C1E-574E41C541EA}" destId="{0E3405A3-8F35-42F4-A427-A3C54B5F7B96}" srcOrd="0" destOrd="1" presId="urn:microsoft.com/office/officeart/2005/8/layout/hList1"/>
    <dgm:cxn modelId="{3B171B94-99AC-4C36-89D3-0E4C495A35A7}" type="presOf" srcId="{F260B0AF-8EBD-40B0-91AA-039584177205}" destId="{0E3405A3-8F35-42F4-A427-A3C54B5F7B96}" srcOrd="0" destOrd="2" presId="urn:microsoft.com/office/officeart/2005/8/layout/hList1"/>
    <dgm:cxn modelId="{AAB9C81D-AA60-4ADE-8B09-6B44B4B2DD84}" type="presOf" srcId="{EE0B85EC-4224-4B6E-9436-2F4340607166}" destId="{87B8C94A-2F27-4332-A520-4E66B245930D}" srcOrd="0" destOrd="0" presId="urn:microsoft.com/office/officeart/2005/8/layout/hList1"/>
    <dgm:cxn modelId="{A5592DA0-0C81-4819-AB6F-2083A575A717}" srcId="{52D0B813-79A4-4890-B273-B864D9D4239E}" destId="{F260B0AF-8EBD-40B0-91AA-039584177205}" srcOrd="2" destOrd="0" parTransId="{F0BEF69D-C5DF-4609-B69C-996D903ECE0B}" sibTransId="{BAE35308-ED2D-4C23-8F70-8E60D7B847E8}"/>
    <dgm:cxn modelId="{22B3CD29-3CF3-4680-9C95-E98394AF6CB4}" type="presOf" srcId="{43DD432E-3092-4161-8AA4-3D4A89F9059B}" destId="{0E3405A3-8F35-42F4-A427-A3C54B5F7B96}" srcOrd="0" destOrd="0" presId="urn:microsoft.com/office/officeart/2005/8/layout/hList1"/>
    <dgm:cxn modelId="{B4A7C27F-AC39-4D11-A5ED-B9006359C711}" srcId="{52D0B813-79A4-4890-B273-B864D9D4239E}" destId="{37338490-D307-4926-9C1E-574E41C541EA}" srcOrd="1" destOrd="0" parTransId="{C07DBCFB-C532-4EE7-9B5B-D71A516BDC16}" sibTransId="{D54EB824-7A0A-44E7-A0ED-F69F0EF3DC2B}"/>
    <dgm:cxn modelId="{047E8127-4F3A-4101-AA9D-A98D7827FADC}" srcId="{EE0B85EC-4224-4B6E-9436-2F4340607166}" destId="{52D0B813-79A4-4890-B273-B864D9D4239E}" srcOrd="0" destOrd="0" parTransId="{339A54C5-78A7-40C4-B05D-CF525AF32781}" sibTransId="{741043DF-C81D-4557-A540-4D36FF14471E}"/>
    <dgm:cxn modelId="{49E932BE-F327-4D89-9A66-F9DF21B3F731}" srcId="{52D0B813-79A4-4890-B273-B864D9D4239E}" destId="{43DD432E-3092-4161-8AA4-3D4A89F9059B}" srcOrd="0" destOrd="0" parTransId="{2F5358B0-1DD6-430C-B5B0-7D1B46E805FD}" sibTransId="{A8A67CF6-ECE0-4CA8-A640-14C83BADE9CB}"/>
    <dgm:cxn modelId="{F340DE0F-9FC6-4D4C-BC21-F9F48F88465C}" type="presOf" srcId="{52D0B813-79A4-4890-B273-B864D9D4239E}" destId="{117F3FE5-D8A9-41B8-A9E4-4AA906095623}" srcOrd="0" destOrd="0" presId="urn:microsoft.com/office/officeart/2005/8/layout/hList1"/>
    <dgm:cxn modelId="{02B49DBD-C769-4046-834C-0EF71A994E70}" type="presParOf" srcId="{87B8C94A-2F27-4332-A520-4E66B245930D}" destId="{482F05C6-F081-456A-8182-FE4FC91B274E}" srcOrd="0" destOrd="0" presId="urn:microsoft.com/office/officeart/2005/8/layout/hList1"/>
    <dgm:cxn modelId="{5E7E2B05-9B81-4AE9-AF1F-655D56DFF944}" type="presParOf" srcId="{482F05C6-F081-456A-8182-FE4FC91B274E}" destId="{117F3FE5-D8A9-41B8-A9E4-4AA906095623}" srcOrd="0" destOrd="0" presId="urn:microsoft.com/office/officeart/2005/8/layout/hList1"/>
    <dgm:cxn modelId="{98EC7DF4-657F-448E-9BB3-5FEB317E7D04}" type="presParOf" srcId="{482F05C6-F081-456A-8182-FE4FC91B274E}" destId="{0E3405A3-8F35-42F4-A427-A3C54B5F7B9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9D0E631-0BBC-4D76-BA1C-2AA49859CF30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3D9C6AF1-EABA-4000-BE59-46EABEFC0C00}">
      <dgm:prSet custT="1"/>
      <dgm:spPr>
        <a:solidFill>
          <a:srgbClr val="FFFF00"/>
        </a:solidFill>
      </dgm:spPr>
      <dgm:t>
        <a:bodyPr/>
        <a:lstStyle/>
        <a:p>
          <a:pPr rtl="0"/>
          <a:r>
            <a:rPr lang="th-TH" sz="4000" b="1" dirty="0" smtClean="0">
              <a:solidFill>
                <a:schemeClr val="tx1"/>
              </a:solidFill>
              <a:cs typeface="+mj-cs"/>
            </a:rPr>
            <a:t>กรมบัญชีกลาง</a:t>
          </a:r>
          <a:endParaRPr lang="th-TH" sz="4000" b="1" dirty="0">
            <a:solidFill>
              <a:schemeClr val="tx1"/>
            </a:solidFill>
            <a:cs typeface="+mj-cs"/>
          </a:endParaRPr>
        </a:p>
      </dgm:t>
    </dgm:pt>
    <dgm:pt modelId="{C4A7AED8-2526-4423-BCCF-70F0122EC47A}" type="parTrans" cxnId="{F81310F8-9A9E-4527-B6C8-120AE610E941}">
      <dgm:prSet/>
      <dgm:spPr/>
      <dgm:t>
        <a:bodyPr/>
        <a:lstStyle/>
        <a:p>
          <a:endParaRPr lang="th-TH"/>
        </a:p>
      </dgm:t>
    </dgm:pt>
    <dgm:pt modelId="{A51E073D-F1E0-4C25-9693-21D6CBF3AE2C}" type="sibTrans" cxnId="{F81310F8-9A9E-4527-B6C8-120AE610E941}">
      <dgm:prSet/>
      <dgm:spPr/>
      <dgm:t>
        <a:bodyPr/>
        <a:lstStyle/>
        <a:p>
          <a:endParaRPr lang="th-TH"/>
        </a:p>
      </dgm:t>
    </dgm:pt>
    <dgm:pt modelId="{2DDB18ED-9EB2-4DBD-8CC4-F1211B7DD3BD}">
      <dgm:prSet/>
      <dgm:spPr/>
      <dgm:t>
        <a:bodyPr/>
        <a:lstStyle/>
        <a:p>
          <a:pPr rtl="0"/>
          <a:r>
            <a:rPr lang="th-TH" dirty="0" smtClean="0">
              <a:cs typeface="+mj-cs"/>
            </a:rPr>
            <a:t>การสร้างระบบตรวจสอบภายใน เพื่อนำไปสู่ระบบการกำกับดูแลที่ดี </a:t>
          </a:r>
          <a:r>
            <a:rPr lang="en-US" dirty="0" smtClean="0">
              <a:cs typeface="+mj-cs"/>
            </a:rPr>
            <a:t>(Good Governance)</a:t>
          </a:r>
          <a:endParaRPr lang="th-TH" dirty="0">
            <a:cs typeface="+mj-cs"/>
          </a:endParaRPr>
        </a:p>
      </dgm:t>
    </dgm:pt>
    <dgm:pt modelId="{35408CB3-EBEC-4FE1-BE32-EE2E1467028D}" type="parTrans" cxnId="{8611D5BC-3FEB-42FF-930B-1B01ABAD83A2}">
      <dgm:prSet/>
      <dgm:spPr/>
      <dgm:t>
        <a:bodyPr/>
        <a:lstStyle/>
        <a:p>
          <a:endParaRPr lang="th-TH"/>
        </a:p>
      </dgm:t>
    </dgm:pt>
    <dgm:pt modelId="{BCBD5CD8-7F61-40E1-9A6D-D85797AE7D67}" type="sibTrans" cxnId="{8611D5BC-3FEB-42FF-930B-1B01ABAD83A2}">
      <dgm:prSet/>
      <dgm:spPr/>
      <dgm:t>
        <a:bodyPr/>
        <a:lstStyle/>
        <a:p>
          <a:endParaRPr lang="th-TH"/>
        </a:p>
      </dgm:t>
    </dgm:pt>
    <dgm:pt modelId="{9AC280D7-BFE2-4F5D-88F6-EEAD0040D7E4}">
      <dgm:prSet/>
      <dgm:spPr/>
      <dgm:t>
        <a:bodyPr/>
        <a:lstStyle/>
        <a:p>
          <a:pPr rtl="0"/>
          <a:r>
            <a:rPr lang="th-TH" dirty="0" smtClean="0">
              <a:cs typeface="+mj-cs"/>
            </a:rPr>
            <a:t>กำหนดกฎหมายและระเบียบการคลังให้สอดคล้องกับสถานการณ์</a:t>
          </a:r>
          <a:endParaRPr lang="th-TH" dirty="0">
            <a:cs typeface="+mj-cs"/>
          </a:endParaRPr>
        </a:p>
      </dgm:t>
    </dgm:pt>
    <dgm:pt modelId="{B548D121-8FE2-4FA5-8E20-88BC14C25011}" type="parTrans" cxnId="{D3BA48A3-B788-44E6-AE56-38F10720C62B}">
      <dgm:prSet/>
      <dgm:spPr/>
      <dgm:t>
        <a:bodyPr/>
        <a:lstStyle/>
        <a:p>
          <a:endParaRPr lang="th-TH"/>
        </a:p>
      </dgm:t>
    </dgm:pt>
    <dgm:pt modelId="{78B12AEC-09B6-4605-A95A-555511AF0CA7}" type="sibTrans" cxnId="{D3BA48A3-B788-44E6-AE56-38F10720C62B}">
      <dgm:prSet/>
      <dgm:spPr/>
      <dgm:t>
        <a:bodyPr/>
        <a:lstStyle/>
        <a:p>
          <a:endParaRPr lang="th-TH"/>
        </a:p>
      </dgm:t>
    </dgm:pt>
    <dgm:pt modelId="{FC864E6F-150D-4E84-ABAD-792150DCBB6E}">
      <dgm:prSet/>
      <dgm:spPr/>
      <dgm:t>
        <a:bodyPr/>
        <a:lstStyle/>
        <a:p>
          <a:pPr rtl="0"/>
          <a:r>
            <a:rPr lang="th-TH" dirty="0" smtClean="0">
              <a:cs typeface="+mj-cs"/>
            </a:rPr>
            <a:t>การบริหารเงินนอกงบประมาณ (เงินฝาก เงินทุนหมุนเวียนและองค์กรมหาชน) ผ่านการประเมินผลโดยใช้ </a:t>
          </a:r>
          <a:r>
            <a:rPr lang="en-US" dirty="0" smtClean="0">
              <a:cs typeface="+mj-cs"/>
            </a:rPr>
            <a:t>KPIs</a:t>
          </a:r>
          <a:endParaRPr lang="th-TH" dirty="0">
            <a:cs typeface="+mj-cs"/>
          </a:endParaRPr>
        </a:p>
      </dgm:t>
    </dgm:pt>
    <dgm:pt modelId="{E53191F9-F672-41AD-A61D-7C5E81DB9D73}" type="parTrans" cxnId="{53AB03D4-B739-4ADD-9C3E-C05D9E4AF0BD}">
      <dgm:prSet/>
      <dgm:spPr/>
      <dgm:t>
        <a:bodyPr/>
        <a:lstStyle/>
        <a:p>
          <a:endParaRPr lang="th-TH"/>
        </a:p>
      </dgm:t>
    </dgm:pt>
    <dgm:pt modelId="{F35CC210-0981-4714-972E-D6F2EB21384A}" type="sibTrans" cxnId="{53AB03D4-B739-4ADD-9C3E-C05D9E4AF0BD}">
      <dgm:prSet/>
      <dgm:spPr/>
      <dgm:t>
        <a:bodyPr/>
        <a:lstStyle/>
        <a:p>
          <a:endParaRPr lang="th-TH"/>
        </a:p>
      </dgm:t>
    </dgm:pt>
    <dgm:pt modelId="{8DB6D4D8-9516-4AFF-8730-CB384DA9A224}">
      <dgm:prSet/>
      <dgm:spPr/>
      <dgm:t>
        <a:bodyPr/>
        <a:lstStyle/>
        <a:p>
          <a:pPr rtl="0"/>
          <a:r>
            <a:rPr lang="th-TH" dirty="0" smtClean="0">
              <a:cs typeface="+mj-cs"/>
            </a:rPr>
            <a:t>พัฒนาการพัสดุภาครัฐให้มีประสิทธิภาพและโปร่งใส </a:t>
          </a:r>
          <a:r>
            <a:rPr lang="en-US" dirty="0" smtClean="0">
              <a:cs typeface="+mj-cs"/>
            </a:rPr>
            <a:t>(e-Procurement e-Auction</a:t>
          </a:r>
          <a:endParaRPr lang="th-TH" dirty="0">
            <a:cs typeface="+mj-cs"/>
          </a:endParaRPr>
        </a:p>
      </dgm:t>
    </dgm:pt>
    <dgm:pt modelId="{95B86BF4-356B-4646-A47C-DC82B29046D4}" type="parTrans" cxnId="{92A757C8-AF2C-425B-A85C-F12A7A43EE4E}">
      <dgm:prSet/>
      <dgm:spPr/>
      <dgm:t>
        <a:bodyPr/>
        <a:lstStyle/>
        <a:p>
          <a:endParaRPr lang="th-TH"/>
        </a:p>
      </dgm:t>
    </dgm:pt>
    <dgm:pt modelId="{14C74980-74DB-4ABF-906F-7139F9626ED9}" type="sibTrans" cxnId="{92A757C8-AF2C-425B-A85C-F12A7A43EE4E}">
      <dgm:prSet/>
      <dgm:spPr/>
      <dgm:t>
        <a:bodyPr/>
        <a:lstStyle/>
        <a:p>
          <a:endParaRPr lang="th-TH"/>
        </a:p>
      </dgm:t>
    </dgm:pt>
    <dgm:pt modelId="{3E723915-AABC-412E-BB89-C8608C8CCF45}" type="pres">
      <dgm:prSet presAssocID="{C9D0E631-0BBC-4D76-BA1C-2AA49859CF3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A0925945-34A9-4494-AC57-C8A37EA94633}" type="pres">
      <dgm:prSet presAssocID="{3D9C6AF1-EABA-4000-BE59-46EABEFC0C00}" presName="composite" presStyleCnt="0"/>
      <dgm:spPr/>
    </dgm:pt>
    <dgm:pt modelId="{9BD6846F-026C-4F39-8EDE-C5B252CECE1F}" type="pres">
      <dgm:prSet presAssocID="{3D9C6AF1-EABA-4000-BE59-46EABEFC0C00}" presName="parTx" presStyleLbl="alignNode1" presStyleIdx="0" presStyleCnt="1" custLinFactNeighborX="-5556" custLinFactNeighborY="494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B664AF6A-5E27-43C0-8A45-18675C06F99B}" type="pres">
      <dgm:prSet presAssocID="{3D9C6AF1-EABA-4000-BE59-46EABEFC0C00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F359E6D0-6E18-482D-8881-CCBF9A02E800}" type="presOf" srcId="{2DDB18ED-9EB2-4DBD-8CC4-F1211B7DD3BD}" destId="{B664AF6A-5E27-43C0-8A45-18675C06F99B}" srcOrd="0" destOrd="0" presId="urn:microsoft.com/office/officeart/2005/8/layout/hList1"/>
    <dgm:cxn modelId="{F09D570E-182E-4A94-ABB8-10E30B4EDC4A}" type="presOf" srcId="{3D9C6AF1-EABA-4000-BE59-46EABEFC0C00}" destId="{9BD6846F-026C-4F39-8EDE-C5B252CECE1F}" srcOrd="0" destOrd="0" presId="urn:microsoft.com/office/officeart/2005/8/layout/hList1"/>
    <dgm:cxn modelId="{2B1ECCF0-5427-4FEE-89AF-25409976F448}" type="presOf" srcId="{9AC280D7-BFE2-4F5D-88F6-EEAD0040D7E4}" destId="{B664AF6A-5E27-43C0-8A45-18675C06F99B}" srcOrd="0" destOrd="1" presId="urn:microsoft.com/office/officeart/2005/8/layout/hList1"/>
    <dgm:cxn modelId="{F81310F8-9A9E-4527-B6C8-120AE610E941}" srcId="{C9D0E631-0BBC-4D76-BA1C-2AA49859CF30}" destId="{3D9C6AF1-EABA-4000-BE59-46EABEFC0C00}" srcOrd="0" destOrd="0" parTransId="{C4A7AED8-2526-4423-BCCF-70F0122EC47A}" sibTransId="{A51E073D-F1E0-4C25-9693-21D6CBF3AE2C}"/>
    <dgm:cxn modelId="{92A757C8-AF2C-425B-A85C-F12A7A43EE4E}" srcId="{3D9C6AF1-EABA-4000-BE59-46EABEFC0C00}" destId="{8DB6D4D8-9516-4AFF-8730-CB384DA9A224}" srcOrd="3" destOrd="0" parTransId="{95B86BF4-356B-4646-A47C-DC82B29046D4}" sibTransId="{14C74980-74DB-4ABF-906F-7139F9626ED9}"/>
    <dgm:cxn modelId="{8B50BD55-A85F-4031-A9EC-3EC713DF46D5}" type="presOf" srcId="{FC864E6F-150D-4E84-ABAD-792150DCBB6E}" destId="{B664AF6A-5E27-43C0-8A45-18675C06F99B}" srcOrd="0" destOrd="2" presId="urn:microsoft.com/office/officeart/2005/8/layout/hList1"/>
    <dgm:cxn modelId="{8611D5BC-3FEB-42FF-930B-1B01ABAD83A2}" srcId="{3D9C6AF1-EABA-4000-BE59-46EABEFC0C00}" destId="{2DDB18ED-9EB2-4DBD-8CC4-F1211B7DD3BD}" srcOrd="0" destOrd="0" parTransId="{35408CB3-EBEC-4FE1-BE32-EE2E1467028D}" sibTransId="{BCBD5CD8-7F61-40E1-9A6D-D85797AE7D67}"/>
    <dgm:cxn modelId="{966B9831-BA4B-40EC-AD32-0729F197DF28}" type="presOf" srcId="{8DB6D4D8-9516-4AFF-8730-CB384DA9A224}" destId="{B664AF6A-5E27-43C0-8A45-18675C06F99B}" srcOrd="0" destOrd="3" presId="urn:microsoft.com/office/officeart/2005/8/layout/hList1"/>
    <dgm:cxn modelId="{D3BA48A3-B788-44E6-AE56-38F10720C62B}" srcId="{3D9C6AF1-EABA-4000-BE59-46EABEFC0C00}" destId="{9AC280D7-BFE2-4F5D-88F6-EEAD0040D7E4}" srcOrd="1" destOrd="0" parTransId="{B548D121-8FE2-4FA5-8E20-88BC14C25011}" sibTransId="{78B12AEC-09B6-4605-A95A-555511AF0CA7}"/>
    <dgm:cxn modelId="{53AB03D4-B739-4ADD-9C3E-C05D9E4AF0BD}" srcId="{3D9C6AF1-EABA-4000-BE59-46EABEFC0C00}" destId="{FC864E6F-150D-4E84-ABAD-792150DCBB6E}" srcOrd="2" destOrd="0" parTransId="{E53191F9-F672-41AD-A61D-7C5E81DB9D73}" sibTransId="{F35CC210-0981-4714-972E-D6F2EB21384A}"/>
    <dgm:cxn modelId="{CA7A85B2-93F6-4E0D-A98C-CC0F1E629DE0}" type="presOf" srcId="{C9D0E631-0BBC-4D76-BA1C-2AA49859CF30}" destId="{3E723915-AABC-412E-BB89-C8608C8CCF45}" srcOrd="0" destOrd="0" presId="urn:microsoft.com/office/officeart/2005/8/layout/hList1"/>
    <dgm:cxn modelId="{1DA4FD2A-C341-44A8-BBA7-46E00958AEB1}" type="presParOf" srcId="{3E723915-AABC-412E-BB89-C8608C8CCF45}" destId="{A0925945-34A9-4494-AC57-C8A37EA94633}" srcOrd="0" destOrd="0" presId="urn:microsoft.com/office/officeart/2005/8/layout/hList1"/>
    <dgm:cxn modelId="{BFDFD651-9AF8-437D-8D4E-EF0195884CC3}" type="presParOf" srcId="{A0925945-34A9-4494-AC57-C8A37EA94633}" destId="{9BD6846F-026C-4F39-8EDE-C5B252CECE1F}" srcOrd="0" destOrd="0" presId="urn:microsoft.com/office/officeart/2005/8/layout/hList1"/>
    <dgm:cxn modelId="{132742AA-B9D3-47E9-B423-E35C26D3AC1E}" type="presParOf" srcId="{A0925945-34A9-4494-AC57-C8A37EA94633}" destId="{B664AF6A-5E27-43C0-8A45-18675C06F99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9FEE0D0-CECD-4CAF-8B68-C647E0BC0B38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0A88DFD0-3844-44B0-98C7-2ABD0B289F0F}">
      <dgm:prSet/>
      <dgm:spPr>
        <a:solidFill>
          <a:srgbClr val="7030A0"/>
        </a:solidFill>
      </dgm:spPr>
      <dgm:t>
        <a:bodyPr/>
        <a:lstStyle/>
        <a:p>
          <a:pPr rtl="0"/>
          <a:r>
            <a:rPr lang="th-TH" b="1" dirty="0" smtClean="0">
              <a:cs typeface="+mj-cs"/>
            </a:rPr>
            <a:t>สำนักงบประมาณ</a:t>
          </a:r>
          <a:endParaRPr lang="th-TH" b="1" dirty="0">
            <a:cs typeface="+mj-cs"/>
          </a:endParaRPr>
        </a:p>
      </dgm:t>
    </dgm:pt>
    <dgm:pt modelId="{20878CC5-92D5-45D1-BDFA-AD5C3F430A1E}" type="parTrans" cxnId="{A5D482A7-2B2F-45FF-985B-C8678B22E9D2}">
      <dgm:prSet/>
      <dgm:spPr/>
      <dgm:t>
        <a:bodyPr/>
        <a:lstStyle/>
        <a:p>
          <a:endParaRPr lang="th-TH"/>
        </a:p>
      </dgm:t>
    </dgm:pt>
    <dgm:pt modelId="{20A32D61-7793-498E-97F6-DBF3B1D4AC42}" type="sibTrans" cxnId="{A5D482A7-2B2F-45FF-985B-C8678B22E9D2}">
      <dgm:prSet/>
      <dgm:spPr/>
      <dgm:t>
        <a:bodyPr/>
        <a:lstStyle/>
        <a:p>
          <a:endParaRPr lang="th-TH"/>
        </a:p>
      </dgm:t>
    </dgm:pt>
    <dgm:pt modelId="{ABCB9148-4595-4272-8870-1062F1F55E71}">
      <dgm:prSet/>
      <dgm:spPr/>
      <dgm:t>
        <a:bodyPr/>
        <a:lstStyle/>
        <a:p>
          <a:pPr rtl="0"/>
          <a:r>
            <a:rPr lang="th-TH" dirty="0" smtClean="0">
              <a:cs typeface="+mj-cs"/>
            </a:rPr>
            <a:t>บริหารและควบคุมการใช้จ่ายงบประมาณของส่วนราชการให้เป็นไปตามเอกสารงบประมาณ</a:t>
          </a:r>
          <a:endParaRPr lang="th-TH" dirty="0">
            <a:cs typeface="+mj-cs"/>
          </a:endParaRPr>
        </a:p>
      </dgm:t>
    </dgm:pt>
    <dgm:pt modelId="{E7444E1E-0DB2-48FD-ADA5-E0DEA2BD7D2C}" type="parTrans" cxnId="{2D6BAA26-1ABC-447C-8C9A-51EBF165FEB6}">
      <dgm:prSet/>
      <dgm:spPr/>
      <dgm:t>
        <a:bodyPr/>
        <a:lstStyle/>
        <a:p>
          <a:endParaRPr lang="th-TH"/>
        </a:p>
      </dgm:t>
    </dgm:pt>
    <dgm:pt modelId="{ED748F8B-D562-44FA-B5BF-C8089861F99C}" type="sibTrans" cxnId="{2D6BAA26-1ABC-447C-8C9A-51EBF165FEB6}">
      <dgm:prSet/>
      <dgm:spPr/>
      <dgm:t>
        <a:bodyPr/>
        <a:lstStyle/>
        <a:p>
          <a:endParaRPr lang="th-TH"/>
        </a:p>
      </dgm:t>
    </dgm:pt>
    <dgm:pt modelId="{98C4F199-4516-407A-BC3F-261A23E52AE6}">
      <dgm:prSet/>
      <dgm:spPr/>
      <dgm:t>
        <a:bodyPr/>
        <a:lstStyle/>
        <a:p>
          <a:pPr rtl="0"/>
          <a:r>
            <a:rPr lang="th-TH" dirty="0" smtClean="0">
              <a:cs typeface="+mj-cs"/>
            </a:rPr>
            <a:t>กำหนดผลผลิตตามยุทธศาสตร์ของหน่วยงานระดับกรม</a:t>
          </a:r>
          <a:endParaRPr lang="th-TH" dirty="0">
            <a:cs typeface="+mj-cs"/>
          </a:endParaRPr>
        </a:p>
      </dgm:t>
    </dgm:pt>
    <dgm:pt modelId="{763547B4-DADC-4C5C-95FE-4AD71CE4B08C}" type="parTrans" cxnId="{5E9A95E9-A960-4ABB-8512-8790DA8196D9}">
      <dgm:prSet/>
      <dgm:spPr/>
      <dgm:t>
        <a:bodyPr/>
        <a:lstStyle/>
        <a:p>
          <a:endParaRPr lang="th-TH"/>
        </a:p>
      </dgm:t>
    </dgm:pt>
    <dgm:pt modelId="{CCC95CF3-CB29-444E-8218-391D8162BE82}" type="sibTrans" cxnId="{5E9A95E9-A960-4ABB-8512-8790DA8196D9}">
      <dgm:prSet/>
      <dgm:spPr/>
      <dgm:t>
        <a:bodyPr/>
        <a:lstStyle/>
        <a:p>
          <a:endParaRPr lang="th-TH"/>
        </a:p>
      </dgm:t>
    </dgm:pt>
    <dgm:pt modelId="{598D466A-6327-4B20-A5C5-063D9C285645}" type="pres">
      <dgm:prSet presAssocID="{C9FEE0D0-CECD-4CAF-8B68-C647E0BC0B3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8795C491-C9E4-4424-BD62-C7D1CCBC7385}" type="pres">
      <dgm:prSet presAssocID="{0A88DFD0-3844-44B0-98C7-2ABD0B289F0F}" presName="composite" presStyleCnt="0"/>
      <dgm:spPr/>
    </dgm:pt>
    <dgm:pt modelId="{7358D78A-7CD3-45D6-946E-02EFA8CB0EFC}" type="pres">
      <dgm:prSet presAssocID="{0A88DFD0-3844-44B0-98C7-2ABD0B289F0F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41953119-18AC-4867-AAA5-186C3B5F5DAC}" type="pres">
      <dgm:prSet presAssocID="{0A88DFD0-3844-44B0-98C7-2ABD0B289F0F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17F3D16F-6CEF-484C-8574-C60447EF9AD6}" type="presOf" srcId="{ABCB9148-4595-4272-8870-1062F1F55E71}" destId="{41953119-18AC-4867-AAA5-186C3B5F5DAC}" srcOrd="0" destOrd="0" presId="urn:microsoft.com/office/officeart/2005/8/layout/hList1"/>
    <dgm:cxn modelId="{5E9A95E9-A960-4ABB-8512-8790DA8196D9}" srcId="{0A88DFD0-3844-44B0-98C7-2ABD0B289F0F}" destId="{98C4F199-4516-407A-BC3F-261A23E52AE6}" srcOrd="1" destOrd="0" parTransId="{763547B4-DADC-4C5C-95FE-4AD71CE4B08C}" sibTransId="{CCC95CF3-CB29-444E-8218-391D8162BE82}"/>
    <dgm:cxn modelId="{3CB56CE4-769F-43D3-8F2B-A03ACDD405EC}" type="presOf" srcId="{0A88DFD0-3844-44B0-98C7-2ABD0B289F0F}" destId="{7358D78A-7CD3-45D6-946E-02EFA8CB0EFC}" srcOrd="0" destOrd="0" presId="urn:microsoft.com/office/officeart/2005/8/layout/hList1"/>
    <dgm:cxn modelId="{13C1F8E8-0768-4F5E-92A1-5D146D880EBB}" type="presOf" srcId="{C9FEE0D0-CECD-4CAF-8B68-C647E0BC0B38}" destId="{598D466A-6327-4B20-A5C5-063D9C285645}" srcOrd="0" destOrd="0" presId="urn:microsoft.com/office/officeart/2005/8/layout/hList1"/>
    <dgm:cxn modelId="{2D6BAA26-1ABC-447C-8C9A-51EBF165FEB6}" srcId="{0A88DFD0-3844-44B0-98C7-2ABD0B289F0F}" destId="{ABCB9148-4595-4272-8870-1062F1F55E71}" srcOrd="0" destOrd="0" parTransId="{E7444E1E-0DB2-48FD-ADA5-E0DEA2BD7D2C}" sibTransId="{ED748F8B-D562-44FA-B5BF-C8089861F99C}"/>
    <dgm:cxn modelId="{D93A434D-8D14-4979-9255-27D64D3D57AD}" type="presOf" srcId="{98C4F199-4516-407A-BC3F-261A23E52AE6}" destId="{41953119-18AC-4867-AAA5-186C3B5F5DAC}" srcOrd="0" destOrd="1" presId="urn:microsoft.com/office/officeart/2005/8/layout/hList1"/>
    <dgm:cxn modelId="{A5D482A7-2B2F-45FF-985B-C8678B22E9D2}" srcId="{C9FEE0D0-CECD-4CAF-8B68-C647E0BC0B38}" destId="{0A88DFD0-3844-44B0-98C7-2ABD0B289F0F}" srcOrd="0" destOrd="0" parTransId="{20878CC5-92D5-45D1-BDFA-AD5C3F430A1E}" sibTransId="{20A32D61-7793-498E-97F6-DBF3B1D4AC42}"/>
    <dgm:cxn modelId="{947DEDA6-8B4A-45B5-AE15-E1E1B81C31A5}" type="presParOf" srcId="{598D466A-6327-4B20-A5C5-063D9C285645}" destId="{8795C491-C9E4-4424-BD62-C7D1CCBC7385}" srcOrd="0" destOrd="0" presId="urn:microsoft.com/office/officeart/2005/8/layout/hList1"/>
    <dgm:cxn modelId="{C2BD17B6-CAB8-49EF-B6DA-C399CF7F75FF}" type="presParOf" srcId="{8795C491-C9E4-4424-BD62-C7D1CCBC7385}" destId="{7358D78A-7CD3-45D6-946E-02EFA8CB0EFC}" srcOrd="0" destOrd="0" presId="urn:microsoft.com/office/officeart/2005/8/layout/hList1"/>
    <dgm:cxn modelId="{7BBE066F-0FFF-4910-B196-52D47A331955}" type="presParOf" srcId="{8795C491-C9E4-4424-BD62-C7D1CCBC7385}" destId="{41953119-18AC-4867-AAA5-186C3B5F5DA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8CF6F56-ABFB-4298-9DAC-A5A8F5BDEC2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E4D24329-9BC6-4A44-9250-38EA4D141656}">
      <dgm:prSet custT="1"/>
      <dgm:spPr>
        <a:solidFill>
          <a:srgbClr val="FFC000"/>
        </a:solidFill>
      </dgm:spPr>
      <dgm:t>
        <a:bodyPr/>
        <a:lstStyle/>
        <a:p>
          <a:pPr rtl="0"/>
          <a:r>
            <a:rPr lang="th-TH" sz="4000" b="1" dirty="0" smtClean="0">
              <a:solidFill>
                <a:schemeClr val="tx1"/>
              </a:solidFill>
              <a:cs typeface="+mj-cs"/>
            </a:rPr>
            <a:t>สำนักงาน ก.พ.ร.</a:t>
          </a:r>
          <a:endParaRPr lang="th-TH" sz="4000" b="1" dirty="0">
            <a:solidFill>
              <a:schemeClr val="tx1"/>
            </a:solidFill>
            <a:cs typeface="+mj-cs"/>
          </a:endParaRPr>
        </a:p>
      </dgm:t>
    </dgm:pt>
    <dgm:pt modelId="{BE6C9839-0172-4DFF-BA26-002F4B9D3867}" type="parTrans" cxnId="{0B448306-37D0-43A3-A28C-D069ECFA2950}">
      <dgm:prSet/>
      <dgm:spPr/>
      <dgm:t>
        <a:bodyPr/>
        <a:lstStyle/>
        <a:p>
          <a:endParaRPr lang="th-TH"/>
        </a:p>
      </dgm:t>
    </dgm:pt>
    <dgm:pt modelId="{8EE080A5-57B1-4809-BC4C-6B32A98382E0}" type="sibTrans" cxnId="{0B448306-37D0-43A3-A28C-D069ECFA2950}">
      <dgm:prSet/>
      <dgm:spPr/>
      <dgm:t>
        <a:bodyPr/>
        <a:lstStyle/>
        <a:p>
          <a:endParaRPr lang="th-TH"/>
        </a:p>
      </dgm:t>
    </dgm:pt>
    <dgm:pt modelId="{ED021130-B2C1-4A78-90E2-F0A783168CA8}">
      <dgm:prSet/>
      <dgm:spPr/>
      <dgm:t>
        <a:bodyPr/>
        <a:lstStyle/>
        <a:p>
          <a:pPr rtl="0"/>
          <a:r>
            <a:rPr lang="th-TH" dirty="0" smtClean="0"/>
            <a:t>บริหารและควบคุมส่วนราชการตามคำรับรองปฏิบัติราชการ </a:t>
          </a:r>
          <a:r>
            <a:rPr lang="en-US" dirty="0" smtClean="0"/>
            <a:t>(Key Performance Indicators : KPIs)</a:t>
          </a:r>
          <a:endParaRPr lang="en-US" dirty="0"/>
        </a:p>
      </dgm:t>
    </dgm:pt>
    <dgm:pt modelId="{FD860F0B-EB53-42F9-850F-61391234ADC4}" type="parTrans" cxnId="{379BA0DE-7905-487D-A6B7-66A5DAD29D3A}">
      <dgm:prSet/>
      <dgm:spPr/>
      <dgm:t>
        <a:bodyPr/>
        <a:lstStyle/>
        <a:p>
          <a:endParaRPr lang="th-TH"/>
        </a:p>
      </dgm:t>
    </dgm:pt>
    <dgm:pt modelId="{AFC52DAD-80C3-4B2F-8ED0-B0843B09B983}" type="sibTrans" cxnId="{379BA0DE-7905-487D-A6B7-66A5DAD29D3A}">
      <dgm:prSet/>
      <dgm:spPr/>
      <dgm:t>
        <a:bodyPr/>
        <a:lstStyle/>
        <a:p>
          <a:endParaRPr lang="th-TH"/>
        </a:p>
      </dgm:t>
    </dgm:pt>
    <dgm:pt modelId="{4DFD332F-2B4A-422E-B774-0C951A9512BD}">
      <dgm:prSet/>
      <dgm:spPr/>
      <dgm:t>
        <a:bodyPr/>
        <a:lstStyle/>
        <a:p>
          <a:pPr rtl="0"/>
          <a:r>
            <a:rPr lang="th-TH" dirty="0" smtClean="0"/>
            <a:t>ใช้ดัชนีวัดความสำเร็จแบบสมดุล </a:t>
          </a:r>
          <a:r>
            <a:rPr lang="en-US" dirty="0" smtClean="0"/>
            <a:t>(Balance Score Card : BSC)</a:t>
          </a:r>
          <a:endParaRPr lang="th-TH" dirty="0"/>
        </a:p>
      </dgm:t>
    </dgm:pt>
    <dgm:pt modelId="{C67B4B49-9C84-4088-9CCC-777A73A29110}" type="parTrans" cxnId="{D709ACE2-0789-4E1D-AB1E-DF4D00E90FEA}">
      <dgm:prSet/>
      <dgm:spPr/>
      <dgm:t>
        <a:bodyPr/>
        <a:lstStyle/>
        <a:p>
          <a:endParaRPr lang="th-TH"/>
        </a:p>
      </dgm:t>
    </dgm:pt>
    <dgm:pt modelId="{25804933-5045-4C3C-A29D-B3DF3C787E37}" type="sibTrans" cxnId="{D709ACE2-0789-4E1D-AB1E-DF4D00E90FEA}">
      <dgm:prSet/>
      <dgm:spPr/>
      <dgm:t>
        <a:bodyPr/>
        <a:lstStyle/>
        <a:p>
          <a:endParaRPr lang="th-TH"/>
        </a:p>
      </dgm:t>
    </dgm:pt>
    <dgm:pt modelId="{0B7BA860-D98D-4951-B850-561BD890A566}">
      <dgm:prSet/>
      <dgm:spPr/>
      <dgm:t>
        <a:bodyPr/>
        <a:lstStyle/>
        <a:p>
          <a:pPr rtl="0"/>
          <a:r>
            <a:rPr lang="th-TH" dirty="0" smtClean="0"/>
            <a:t>ด้านการเงิน </a:t>
          </a:r>
          <a:r>
            <a:rPr lang="en-US" dirty="0" smtClean="0"/>
            <a:t>: </a:t>
          </a:r>
          <a:r>
            <a:rPr lang="th-TH" dirty="0" smtClean="0"/>
            <a:t>ประสิทธิผล (กระทรวง กลุ่ม กรม)</a:t>
          </a:r>
          <a:endParaRPr lang="th-TH" dirty="0"/>
        </a:p>
      </dgm:t>
    </dgm:pt>
    <dgm:pt modelId="{2ACCEA72-8B5C-4B2D-A15F-72DC173FE348}" type="parTrans" cxnId="{0A2A1909-6F9E-448A-80E8-94808B035F70}">
      <dgm:prSet/>
      <dgm:spPr/>
      <dgm:t>
        <a:bodyPr/>
        <a:lstStyle/>
        <a:p>
          <a:endParaRPr lang="th-TH"/>
        </a:p>
      </dgm:t>
    </dgm:pt>
    <dgm:pt modelId="{F46720BA-C23C-403D-9294-7563EC49B716}" type="sibTrans" cxnId="{0A2A1909-6F9E-448A-80E8-94808B035F70}">
      <dgm:prSet/>
      <dgm:spPr/>
      <dgm:t>
        <a:bodyPr/>
        <a:lstStyle/>
        <a:p>
          <a:endParaRPr lang="th-TH"/>
        </a:p>
      </dgm:t>
    </dgm:pt>
    <dgm:pt modelId="{A171AAEC-BEA4-4320-8B48-409AB7D80283}">
      <dgm:prSet/>
      <dgm:spPr/>
      <dgm:t>
        <a:bodyPr/>
        <a:lstStyle/>
        <a:p>
          <a:pPr rtl="0"/>
          <a:r>
            <a:rPr lang="th-TH" dirty="0" smtClean="0"/>
            <a:t>ด้านลูกค้า </a:t>
          </a:r>
          <a:r>
            <a:rPr lang="en-US" dirty="0" smtClean="0"/>
            <a:t>: </a:t>
          </a:r>
          <a:r>
            <a:rPr lang="th-TH" dirty="0" smtClean="0"/>
            <a:t>คุณภาพการให้บริการ</a:t>
          </a:r>
          <a:endParaRPr lang="th-TH" dirty="0"/>
        </a:p>
      </dgm:t>
    </dgm:pt>
    <dgm:pt modelId="{068A9E7E-9339-4B55-AD38-4B340267DD7F}" type="parTrans" cxnId="{0C469802-A4F1-481E-8E26-62A7D3FD8D24}">
      <dgm:prSet/>
      <dgm:spPr/>
      <dgm:t>
        <a:bodyPr/>
        <a:lstStyle/>
        <a:p>
          <a:endParaRPr lang="th-TH"/>
        </a:p>
      </dgm:t>
    </dgm:pt>
    <dgm:pt modelId="{A1E26C5D-85C5-4786-83C6-6F2AE77CD874}" type="sibTrans" cxnId="{0C469802-A4F1-481E-8E26-62A7D3FD8D24}">
      <dgm:prSet/>
      <dgm:spPr/>
      <dgm:t>
        <a:bodyPr/>
        <a:lstStyle/>
        <a:p>
          <a:endParaRPr lang="th-TH"/>
        </a:p>
      </dgm:t>
    </dgm:pt>
    <dgm:pt modelId="{E5E2F38F-185B-4115-A0AC-86143D89CF8D}">
      <dgm:prSet/>
      <dgm:spPr/>
      <dgm:t>
        <a:bodyPr/>
        <a:lstStyle/>
        <a:p>
          <a:pPr rtl="0"/>
          <a:r>
            <a:rPr lang="th-TH" dirty="0" smtClean="0"/>
            <a:t>ด้านกระบวนภายใน </a:t>
          </a:r>
          <a:r>
            <a:rPr lang="en-US" dirty="0" smtClean="0"/>
            <a:t>: </a:t>
          </a:r>
          <a:r>
            <a:rPr lang="th-TH" dirty="0" smtClean="0"/>
            <a:t>ด้านประสิทธิภาพ</a:t>
          </a:r>
          <a:endParaRPr lang="th-TH" dirty="0"/>
        </a:p>
      </dgm:t>
    </dgm:pt>
    <dgm:pt modelId="{2DF970CC-79CD-4E38-BC49-104C71C1B4A8}" type="parTrans" cxnId="{6AF7DA7F-1735-413A-89BF-05E92E01579C}">
      <dgm:prSet/>
      <dgm:spPr/>
      <dgm:t>
        <a:bodyPr/>
        <a:lstStyle/>
        <a:p>
          <a:endParaRPr lang="th-TH"/>
        </a:p>
      </dgm:t>
    </dgm:pt>
    <dgm:pt modelId="{AA4CEEEC-AD0D-4C3E-8942-1134E5D0C905}" type="sibTrans" cxnId="{6AF7DA7F-1735-413A-89BF-05E92E01579C}">
      <dgm:prSet/>
      <dgm:spPr/>
      <dgm:t>
        <a:bodyPr/>
        <a:lstStyle/>
        <a:p>
          <a:endParaRPr lang="th-TH"/>
        </a:p>
      </dgm:t>
    </dgm:pt>
    <dgm:pt modelId="{4F7FAD46-0774-4BC5-945B-8BD9F67E0455}">
      <dgm:prSet/>
      <dgm:spPr/>
      <dgm:t>
        <a:bodyPr/>
        <a:lstStyle/>
        <a:p>
          <a:pPr rtl="0"/>
          <a:r>
            <a:rPr lang="th-TH" dirty="0" smtClean="0"/>
            <a:t>ด้านขบวนการเรียนรู้ </a:t>
          </a:r>
          <a:r>
            <a:rPr lang="en-US" dirty="0" smtClean="0"/>
            <a:t>: </a:t>
          </a:r>
          <a:r>
            <a:rPr lang="th-TH" dirty="0" smtClean="0"/>
            <a:t>ด้านพัฒนาองค์กร</a:t>
          </a:r>
          <a:endParaRPr lang="th-TH" dirty="0"/>
        </a:p>
      </dgm:t>
    </dgm:pt>
    <dgm:pt modelId="{7FED5E65-8486-48C5-A4F1-11DF7638F467}" type="parTrans" cxnId="{26A2250B-45E2-4652-9D6A-CBA9BD6CF1F5}">
      <dgm:prSet/>
      <dgm:spPr/>
      <dgm:t>
        <a:bodyPr/>
        <a:lstStyle/>
        <a:p>
          <a:endParaRPr lang="th-TH"/>
        </a:p>
      </dgm:t>
    </dgm:pt>
    <dgm:pt modelId="{C6536DBA-9ECB-406B-9E0D-578F63DDB5EE}" type="sibTrans" cxnId="{26A2250B-45E2-4652-9D6A-CBA9BD6CF1F5}">
      <dgm:prSet/>
      <dgm:spPr/>
      <dgm:t>
        <a:bodyPr/>
        <a:lstStyle/>
        <a:p>
          <a:endParaRPr lang="th-TH"/>
        </a:p>
      </dgm:t>
    </dgm:pt>
    <dgm:pt modelId="{50CD8CDA-9F03-4B1C-B23C-E64BCE87A187}" type="pres">
      <dgm:prSet presAssocID="{28CF6F56-ABFB-4298-9DAC-A5A8F5BDEC2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3827A404-806E-4862-95E1-3CDFA2BDB7CB}" type="pres">
      <dgm:prSet presAssocID="{E4D24329-9BC6-4A44-9250-38EA4D141656}" presName="composite" presStyleCnt="0"/>
      <dgm:spPr/>
    </dgm:pt>
    <dgm:pt modelId="{D118E847-C5A7-4FCB-B11A-FB9442D38BBA}" type="pres">
      <dgm:prSet presAssocID="{E4D24329-9BC6-4A44-9250-38EA4D141656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C74E3B48-93FB-46BB-B24C-3277C1B99481}" type="pres">
      <dgm:prSet presAssocID="{E4D24329-9BC6-4A44-9250-38EA4D141656}" presName="desTx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B212BA28-4B46-4746-BC37-5184236D8A05}" type="presOf" srcId="{E5E2F38F-185B-4115-A0AC-86143D89CF8D}" destId="{C74E3B48-93FB-46BB-B24C-3277C1B99481}" srcOrd="0" destOrd="4" presId="urn:microsoft.com/office/officeart/2005/8/layout/hList1"/>
    <dgm:cxn modelId="{6AF7DA7F-1735-413A-89BF-05E92E01579C}" srcId="{4DFD332F-2B4A-422E-B774-0C951A9512BD}" destId="{E5E2F38F-185B-4115-A0AC-86143D89CF8D}" srcOrd="2" destOrd="0" parTransId="{2DF970CC-79CD-4E38-BC49-104C71C1B4A8}" sibTransId="{AA4CEEEC-AD0D-4C3E-8942-1134E5D0C905}"/>
    <dgm:cxn modelId="{7E6B6A68-16D1-484E-A51D-07D19A4AA057}" type="presOf" srcId="{0B7BA860-D98D-4951-B850-561BD890A566}" destId="{C74E3B48-93FB-46BB-B24C-3277C1B99481}" srcOrd="0" destOrd="2" presId="urn:microsoft.com/office/officeart/2005/8/layout/hList1"/>
    <dgm:cxn modelId="{D709ACE2-0789-4E1D-AB1E-DF4D00E90FEA}" srcId="{E4D24329-9BC6-4A44-9250-38EA4D141656}" destId="{4DFD332F-2B4A-422E-B774-0C951A9512BD}" srcOrd="1" destOrd="0" parTransId="{C67B4B49-9C84-4088-9CCC-777A73A29110}" sibTransId="{25804933-5045-4C3C-A29D-B3DF3C787E37}"/>
    <dgm:cxn modelId="{26A2250B-45E2-4652-9D6A-CBA9BD6CF1F5}" srcId="{4DFD332F-2B4A-422E-B774-0C951A9512BD}" destId="{4F7FAD46-0774-4BC5-945B-8BD9F67E0455}" srcOrd="3" destOrd="0" parTransId="{7FED5E65-8486-48C5-A4F1-11DF7638F467}" sibTransId="{C6536DBA-9ECB-406B-9E0D-578F63DDB5EE}"/>
    <dgm:cxn modelId="{2A2C90D0-FB6E-47DB-AB2A-BB8A3F810E22}" type="presOf" srcId="{A171AAEC-BEA4-4320-8B48-409AB7D80283}" destId="{C74E3B48-93FB-46BB-B24C-3277C1B99481}" srcOrd="0" destOrd="3" presId="urn:microsoft.com/office/officeart/2005/8/layout/hList1"/>
    <dgm:cxn modelId="{0C469802-A4F1-481E-8E26-62A7D3FD8D24}" srcId="{4DFD332F-2B4A-422E-B774-0C951A9512BD}" destId="{A171AAEC-BEA4-4320-8B48-409AB7D80283}" srcOrd="1" destOrd="0" parTransId="{068A9E7E-9339-4B55-AD38-4B340267DD7F}" sibTransId="{A1E26C5D-85C5-4786-83C6-6F2AE77CD874}"/>
    <dgm:cxn modelId="{D4570F6E-B76D-479B-9FEB-9A4F22ED7E15}" type="presOf" srcId="{28CF6F56-ABFB-4298-9DAC-A5A8F5BDEC2A}" destId="{50CD8CDA-9F03-4B1C-B23C-E64BCE87A187}" srcOrd="0" destOrd="0" presId="urn:microsoft.com/office/officeart/2005/8/layout/hList1"/>
    <dgm:cxn modelId="{379BA0DE-7905-487D-A6B7-66A5DAD29D3A}" srcId="{E4D24329-9BC6-4A44-9250-38EA4D141656}" destId="{ED021130-B2C1-4A78-90E2-F0A783168CA8}" srcOrd="0" destOrd="0" parTransId="{FD860F0B-EB53-42F9-850F-61391234ADC4}" sibTransId="{AFC52DAD-80C3-4B2F-8ED0-B0843B09B983}"/>
    <dgm:cxn modelId="{0A2A1909-6F9E-448A-80E8-94808B035F70}" srcId="{4DFD332F-2B4A-422E-B774-0C951A9512BD}" destId="{0B7BA860-D98D-4951-B850-561BD890A566}" srcOrd="0" destOrd="0" parTransId="{2ACCEA72-8B5C-4B2D-A15F-72DC173FE348}" sibTransId="{F46720BA-C23C-403D-9294-7563EC49B716}"/>
    <dgm:cxn modelId="{11BD7C84-5375-43EC-B5AD-22CC0F0FB2BB}" type="presOf" srcId="{4F7FAD46-0774-4BC5-945B-8BD9F67E0455}" destId="{C74E3B48-93FB-46BB-B24C-3277C1B99481}" srcOrd="0" destOrd="5" presId="urn:microsoft.com/office/officeart/2005/8/layout/hList1"/>
    <dgm:cxn modelId="{0B448306-37D0-43A3-A28C-D069ECFA2950}" srcId="{28CF6F56-ABFB-4298-9DAC-A5A8F5BDEC2A}" destId="{E4D24329-9BC6-4A44-9250-38EA4D141656}" srcOrd="0" destOrd="0" parTransId="{BE6C9839-0172-4DFF-BA26-002F4B9D3867}" sibTransId="{8EE080A5-57B1-4809-BC4C-6B32A98382E0}"/>
    <dgm:cxn modelId="{526CBEDD-C481-4929-BBC4-C671686A762B}" type="presOf" srcId="{ED021130-B2C1-4A78-90E2-F0A783168CA8}" destId="{C74E3B48-93FB-46BB-B24C-3277C1B99481}" srcOrd="0" destOrd="0" presId="urn:microsoft.com/office/officeart/2005/8/layout/hList1"/>
    <dgm:cxn modelId="{D226D2E9-AE20-43E5-9D30-A3AC2F6629C2}" type="presOf" srcId="{4DFD332F-2B4A-422E-B774-0C951A9512BD}" destId="{C74E3B48-93FB-46BB-B24C-3277C1B99481}" srcOrd="0" destOrd="1" presId="urn:microsoft.com/office/officeart/2005/8/layout/hList1"/>
    <dgm:cxn modelId="{7390D416-4647-4221-866D-FF41A6DCCDC9}" type="presOf" srcId="{E4D24329-9BC6-4A44-9250-38EA4D141656}" destId="{D118E847-C5A7-4FCB-B11A-FB9442D38BBA}" srcOrd="0" destOrd="0" presId="urn:microsoft.com/office/officeart/2005/8/layout/hList1"/>
    <dgm:cxn modelId="{888309CF-7C77-47C1-A0A2-0C1E6409F61A}" type="presParOf" srcId="{50CD8CDA-9F03-4B1C-B23C-E64BCE87A187}" destId="{3827A404-806E-4862-95E1-3CDFA2BDB7CB}" srcOrd="0" destOrd="0" presId="urn:microsoft.com/office/officeart/2005/8/layout/hList1"/>
    <dgm:cxn modelId="{1B752C57-390E-4071-8F91-B4AC0E2D2E95}" type="presParOf" srcId="{3827A404-806E-4862-95E1-3CDFA2BDB7CB}" destId="{D118E847-C5A7-4FCB-B11A-FB9442D38BBA}" srcOrd="0" destOrd="0" presId="urn:microsoft.com/office/officeart/2005/8/layout/hList1"/>
    <dgm:cxn modelId="{1E17648B-5A7F-4DC8-A035-F78A68E19760}" type="presParOf" srcId="{3827A404-806E-4862-95E1-3CDFA2BDB7CB}" destId="{C74E3B48-93FB-46BB-B24C-3277C1B9948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6CEB1A2-77F1-46EC-B2BF-6C67D1D8D17F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5A990C48-D1CD-4C42-9E15-D8F4ABB6333B}">
      <dgm:prSet custT="1"/>
      <dgm:spPr>
        <a:solidFill>
          <a:srgbClr val="FF0000"/>
        </a:solidFill>
      </dgm:spPr>
      <dgm:t>
        <a:bodyPr/>
        <a:lstStyle/>
        <a:p>
          <a:pPr rtl="0"/>
          <a:r>
            <a:rPr lang="th-TH" sz="4000" b="1" dirty="0" smtClean="0"/>
            <a:t>สำนักงานการตรวจเงินแผ่นดิน</a:t>
          </a:r>
          <a:endParaRPr lang="th-TH" sz="4000" b="1" dirty="0"/>
        </a:p>
      </dgm:t>
    </dgm:pt>
    <dgm:pt modelId="{68F66C53-D73F-4B09-A323-5702303BAAB0}" type="parTrans" cxnId="{A0859B88-172D-484A-8188-640DD2044C3E}">
      <dgm:prSet/>
      <dgm:spPr/>
      <dgm:t>
        <a:bodyPr/>
        <a:lstStyle/>
        <a:p>
          <a:endParaRPr lang="th-TH"/>
        </a:p>
      </dgm:t>
    </dgm:pt>
    <dgm:pt modelId="{BB257683-195B-4740-B908-8A3F8ADBAD8E}" type="sibTrans" cxnId="{A0859B88-172D-484A-8188-640DD2044C3E}">
      <dgm:prSet/>
      <dgm:spPr/>
      <dgm:t>
        <a:bodyPr/>
        <a:lstStyle/>
        <a:p>
          <a:endParaRPr lang="th-TH"/>
        </a:p>
      </dgm:t>
    </dgm:pt>
    <dgm:pt modelId="{F803BB29-CEDF-4E0D-AA78-DAD54E9E259A}">
      <dgm:prSet custT="1"/>
      <dgm:spPr/>
      <dgm:t>
        <a:bodyPr/>
        <a:lstStyle/>
        <a:p>
          <a:pPr rtl="0"/>
          <a:r>
            <a:rPr lang="th-TH" sz="3600" dirty="0" smtClean="0">
              <a:cs typeface="+mj-cs"/>
            </a:rPr>
            <a:t>ตรวจสอบการใช้จ่ายเงินของแผ่นดินของส่วนราชการในลักษณะ </a:t>
          </a:r>
          <a:r>
            <a:rPr lang="en-US" sz="3600" dirty="0" smtClean="0">
              <a:cs typeface="+mj-cs"/>
            </a:rPr>
            <a:t>Post Audit </a:t>
          </a:r>
          <a:r>
            <a:rPr lang="th-TH" sz="3600" dirty="0" smtClean="0">
              <a:cs typeface="+mj-cs"/>
            </a:rPr>
            <a:t>แล้วรายงานให้รัฐสภาทราบ</a:t>
          </a:r>
          <a:endParaRPr lang="th-TH" sz="3600" dirty="0">
            <a:cs typeface="+mj-cs"/>
          </a:endParaRPr>
        </a:p>
      </dgm:t>
    </dgm:pt>
    <dgm:pt modelId="{B9BA6F81-5476-4971-BE79-DF2AE6827896}" type="parTrans" cxnId="{4F2FB102-4CCF-4CD4-A6F2-FF9606A25960}">
      <dgm:prSet/>
      <dgm:spPr/>
      <dgm:t>
        <a:bodyPr/>
        <a:lstStyle/>
        <a:p>
          <a:endParaRPr lang="th-TH"/>
        </a:p>
      </dgm:t>
    </dgm:pt>
    <dgm:pt modelId="{F1A3AB4C-FC1F-4B87-8FC7-F1140D763E40}" type="sibTrans" cxnId="{4F2FB102-4CCF-4CD4-A6F2-FF9606A25960}">
      <dgm:prSet/>
      <dgm:spPr/>
      <dgm:t>
        <a:bodyPr/>
        <a:lstStyle/>
        <a:p>
          <a:endParaRPr lang="th-TH"/>
        </a:p>
      </dgm:t>
    </dgm:pt>
    <dgm:pt modelId="{F1B3EA16-25BD-4BE1-BE85-B1EF6693C2E2}" type="pres">
      <dgm:prSet presAssocID="{16CEB1A2-77F1-46EC-B2BF-6C67D1D8D17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88176490-7C8E-4E78-8CD7-29FCE2BD7278}" type="pres">
      <dgm:prSet presAssocID="{5A990C48-D1CD-4C42-9E15-D8F4ABB6333B}" presName="composite" presStyleCnt="0"/>
      <dgm:spPr/>
    </dgm:pt>
    <dgm:pt modelId="{BC2A5B22-8F58-4E02-A050-8688EF9136D7}" type="pres">
      <dgm:prSet presAssocID="{5A990C48-D1CD-4C42-9E15-D8F4ABB6333B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6A755EB8-FB83-439B-BAED-C6641B72D9BD}" type="pres">
      <dgm:prSet presAssocID="{5A990C48-D1CD-4C42-9E15-D8F4ABB6333B}" presName="desTx" presStyleLbl="alignAccFollowNode1" presStyleIdx="0" presStyleCnt="1" custScaleY="118451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3A8E4EA5-8FA8-4BA6-BB31-AF1DC9F6B1A6}" type="presOf" srcId="{16CEB1A2-77F1-46EC-B2BF-6C67D1D8D17F}" destId="{F1B3EA16-25BD-4BE1-BE85-B1EF6693C2E2}" srcOrd="0" destOrd="0" presId="urn:microsoft.com/office/officeart/2005/8/layout/hList1"/>
    <dgm:cxn modelId="{A0859B88-172D-484A-8188-640DD2044C3E}" srcId="{16CEB1A2-77F1-46EC-B2BF-6C67D1D8D17F}" destId="{5A990C48-D1CD-4C42-9E15-D8F4ABB6333B}" srcOrd="0" destOrd="0" parTransId="{68F66C53-D73F-4B09-A323-5702303BAAB0}" sibTransId="{BB257683-195B-4740-B908-8A3F8ADBAD8E}"/>
    <dgm:cxn modelId="{A9C7D27B-991F-4BB3-8362-B68F17A5F7FE}" type="presOf" srcId="{5A990C48-D1CD-4C42-9E15-D8F4ABB6333B}" destId="{BC2A5B22-8F58-4E02-A050-8688EF9136D7}" srcOrd="0" destOrd="0" presId="urn:microsoft.com/office/officeart/2005/8/layout/hList1"/>
    <dgm:cxn modelId="{4F2FB102-4CCF-4CD4-A6F2-FF9606A25960}" srcId="{5A990C48-D1CD-4C42-9E15-D8F4ABB6333B}" destId="{F803BB29-CEDF-4E0D-AA78-DAD54E9E259A}" srcOrd="0" destOrd="0" parTransId="{B9BA6F81-5476-4971-BE79-DF2AE6827896}" sibTransId="{F1A3AB4C-FC1F-4B87-8FC7-F1140D763E40}"/>
    <dgm:cxn modelId="{C24DF198-59D7-4732-8765-7AE0AF9CF353}" type="presOf" srcId="{F803BB29-CEDF-4E0D-AA78-DAD54E9E259A}" destId="{6A755EB8-FB83-439B-BAED-C6641B72D9BD}" srcOrd="0" destOrd="0" presId="urn:microsoft.com/office/officeart/2005/8/layout/hList1"/>
    <dgm:cxn modelId="{3B63CCB8-0257-47BC-B9DE-8B0013FD93B2}" type="presParOf" srcId="{F1B3EA16-25BD-4BE1-BE85-B1EF6693C2E2}" destId="{88176490-7C8E-4E78-8CD7-29FCE2BD7278}" srcOrd="0" destOrd="0" presId="urn:microsoft.com/office/officeart/2005/8/layout/hList1"/>
    <dgm:cxn modelId="{19638BEB-C5FD-428F-A373-805CC34FCDDD}" type="presParOf" srcId="{88176490-7C8E-4E78-8CD7-29FCE2BD7278}" destId="{BC2A5B22-8F58-4E02-A050-8688EF9136D7}" srcOrd="0" destOrd="0" presId="urn:microsoft.com/office/officeart/2005/8/layout/hList1"/>
    <dgm:cxn modelId="{012BD5BB-CCDD-4F05-9AFA-E82851E641A5}" type="presParOf" srcId="{88176490-7C8E-4E78-8CD7-29FCE2BD7278}" destId="{6A755EB8-FB83-439B-BAED-C6641B72D9B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D94AB0D-F065-4700-8BD9-427B1298E6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4C8BB719-9898-4C29-BAB2-352BD5222FC2}">
      <dgm:prSet/>
      <dgm:spPr>
        <a:solidFill>
          <a:srgbClr val="FFFF00"/>
        </a:solidFill>
      </dgm:spPr>
      <dgm:t>
        <a:bodyPr/>
        <a:lstStyle/>
        <a:p>
          <a:pPr rtl="0"/>
          <a:r>
            <a:rPr lang="en-US" dirty="0" smtClean="0">
              <a:solidFill>
                <a:schemeClr val="tx1"/>
              </a:solidFill>
            </a:rPr>
            <a:t>GFMIS</a:t>
          </a:r>
          <a:endParaRPr lang="th-TH" dirty="0">
            <a:solidFill>
              <a:schemeClr val="tx1"/>
            </a:solidFill>
          </a:endParaRPr>
        </a:p>
      </dgm:t>
    </dgm:pt>
    <dgm:pt modelId="{DB17D4D0-273B-4FF8-967D-548A4E0D73EC}" type="parTrans" cxnId="{67D30710-347A-461A-83EF-A66BEF2E2A3A}">
      <dgm:prSet/>
      <dgm:spPr/>
      <dgm:t>
        <a:bodyPr/>
        <a:lstStyle/>
        <a:p>
          <a:endParaRPr lang="th-TH"/>
        </a:p>
      </dgm:t>
    </dgm:pt>
    <dgm:pt modelId="{6C176FB3-3438-49E6-BB6D-16BBBD87B86D}" type="sibTrans" cxnId="{67D30710-347A-461A-83EF-A66BEF2E2A3A}">
      <dgm:prSet/>
      <dgm:spPr/>
      <dgm:t>
        <a:bodyPr/>
        <a:lstStyle/>
        <a:p>
          <a:endParaRPr lang="th-TH"/>
        </a:p>
      </dgm:t>
    </dgm:pt>
    <dgm:pt modelId="{1CC225B8-0BCE-43C2-A266-F622A50C8DBD}">
      <dgm:prSet/>
      <dgm:spPr>
        <a:solidFill>
          <a:srgbClr val="FF0000"/>
        </a:solidFill>
      </dgm:spPr>
      <dgm:t>
        <a:bodyPr/>
        <a:lstStyle/>
        <a:p>
          <a:pPr rtl="0"/>
          <a:r>
            <a:rPr lang="en-US" dirty="0" smtClean="0">
              <a:solidFill>
                <a:schemeClr val="tx1"/>
              </a:solidFill>
            </a:rPr>
            <a:t>KPIs</a:t>
          </a:r>
          <a:endParaRPr lang="th-TH" dirty="0">
            <a:solidFill>
              <a:schemeClr val="tx1"/>
            </a:solidFill>
          </a:endParaRPr>
        </a:p>
      </dgm:t>
    </dgm:pt>
    <dgm:pt modelId="{3175319B-7715-4689-B5A5-CFCE49917E87}" type="parTrans" cxnId="{387F03CC-59C8-40CE-927F-B187533305A1}">
      <dgm:prSet/>
      <dgm:spPr/>
      <dgm:t>
        <a:bodyPr/>
        <a:lstStyle/>
        <a:p>
          <a:endParaRPr lang="th-TH"/>
        </a:p>
      </dgm:t>
    </dgm:pt>
    <dgm:pt modelId="{110BBC2D-CCEA-43FA-82AA-B90676A66968}" type="sibTrans" cxnId="{387F03CC-59C8-40CE-927F-B187533305A1}">
      <dgm:prSet/>
      <dgm:spPr/>
      <dgm:t>
        <a:bodyPr/>
        <a:lstStyle/>
        <a:p>
          <a:endParaRPr lang="th-TH"/>
        </a:p>
      </dgm:t>
    </dgm:pt>
    <dgm:pt modelId="{6742864B-309D-4DC2-93F0-0494C8D7CCFD}">
      <dgm:prSet/>
      <dgm:spPr>
        <a:solidFill>
          <a:srgbClr val="00B050"/>
        </a:solidFill>
      </dgm:spPr>
      <dgm:t>
        <a:bodyPr/>
        <a:lstStyle/>
        <a:p>
          <a:pPr rtl="0"/>
          <a:r>
            <a:rPr lang="en-US" dirty="0" smtClean="0">
              <a:solidFill>
                <a:schemeClr val="tx1"/>
              </a:solidFill>
            </a:rPr>
            <a:t>e-Procurement</a:t>
          </a:r>
          <a:endParaRPr lang="th-TH" dirty="0">
            <a:solidFill>
              <a:schemeClr val="tx1"/>
            </a:solidFill>
          </a:endParaRPr>
        </a:p>
      </dgm:t>
    </dgm:pt>
    <dgm:pt modelId="{0913D43F-AB59-4264-B6DC-3AC72C102034}" type="parTrans" cxnId="{487FE680-43DD-4001-8419-C0785527995D}">
      <dgm:prSet/>
      <dgm:spPr/>
      <dgm:t>
        <a:bodyPr/>
        <a:lstStyle/>
        <a:p>
          <a:endParaRPr lang="th-TH"/>
        </a:p>
      </dgm:t>
    </dgm:pt>
    <dgm:pt modelId="{A9D1D645-C8F0-4197-B1F4-6DB831F1373D}" type="sibTrans" cxnId="{487FE680-43DD-4001-8419-C0785527995D}">
      <dgm:prSet/>
      <dgm:spPr/>
      <dgm:t>
        <a:bodyPr/>
        <a:lstStyle/>
        <a:p>
          <a:endParaRPr lang="th-TH"/>
        </a:p>
      </dgm:t>
    </dgm:pt>
    <dgm:pt modelId="{2AFD2A2C-FF72-4175-9522-FD1A50E4D3EA}">
      <dgm:prSet/>
      <dgm:spPr>
        <a:solidFill>
          <a:srgbClr val="00B0F0"/>
        </a:solidFill>
      </dgm:spPr>
      <dgm:t>
        <a:bodyPr/>
        <a:lstStyle/>
        <a:p>
          <a:pPr rtl="0"/>
          <a:r>
            <a:rPr lang="en-US" dirty="0" smtClean="0">
              <a:solidFill>
                <a:schemeClr val="tx1"/>
              </a:solidFill>
            </a:rPr>
            <a:t>e-Auction</a:t>
          </a:r>
          <a:endParaRPr lang="th-TH" dirty="0">
            <a:solidFill>
              <a:schemeClr val="tx1"/>
            </a:solidFill>
          </a:endParaRPr>
        </a:p>
      </dgm:t>
    </dgm:pt>
    <dgm:pt modelId="{8179614C-FDB8-47BC-A732-1DFE57F35A5F}" type="parTrans" cxnId="{416FCC33-D87B-470A-909A-AB663C7B443C}">
      <dgm:prSet/>
      <dgm:spPr/>
      <dgm:t>
        <a:bodyPr/>
        <a:lstStyle/>
        <a:p>
          <a:endParaRPr lang="th-TH"/>
        </a:p>
      </dgm:t>
    </dgm:pt>
    <dgm:pt modelId="{BDB16B1E-41C1-46A6-B2B2-A7887EE9CFB0}" type="sibTrans" cxnId="{416FCC33-D87B-470A-909A-AB663C7B443C}">
      <dgm:prSet/>
      <dgm:spPr/>
      <dgm:t>
        <a:bodyPr/>
        <a:lstStyle/>
        <a:p>
          <a:endParaRPr lang="th-TH"/>
        </a:p>
      </dgm:t>
    </dgm:pt>
    <dgm:pt modelId="{EC575C7B-9EFA-4D71-B150-8B373DFAC4D1}">
      <dgm:prSet/>
      <dgm:spPr>
        <a:solidFill>
          <a:srgbClr val="FFC000"/>
        </a:solidFill>
      </dgm:spPr>
      <dgm:t>
        <a:bodyPr/>
        <a:lstStyle/>
        <a:p>
          <a:pPr rtl="0"/>
          <a:r>
            <a:rPr lang="en-US" dirty="0" smtClean="0">
              <a:solidFill>
                <a:schemeClr val="tx1"/>
              </a:solidFill>
            </a:rPr>
            <a:t>BSC</a:t>
          </a:r>
          <a:endParaRPr lang="th-TH" dirty="0">
            <a:solidFill>
              <a:schemeClr val="tx1"/>
            </a:solidFill>
          </a:endParaRPr>
        </a:p>
      </dgm:t>
    </dgm:pt>
    <dgm:pt modelId="{E0D8F943-0C50-40D4-9DAE-063B4C3B22E6}" type="parTrans" cxnId="{028EDFAB-D0B4-4ABA-91C1-E7AED613AE09}">
      <dgm:prSet/>
      <dgm:spPr/>
      <dgm:t>
        <a:bodyPr/>
        <a:lstStyle/>
        <a:p>
          <a:endParaRPr lang="th-TH"/>
        </a:p>
      </dgm:t>
    </dgm:pt>
    <dgm:pt modelId="{FE685CCB-1065-4BB4-9CC5-EE71F466DC61}" type="sibTrans" cxnId="{028EDFAB-D0B4-4ABA-91C1-E7AED613AE09}">
      <dgm:prSet/>
      <dgm:spPr/>
      <dgm:t>
        <a:bodyPr/>
        <a:lstStyle/>
        <a:p>
          <a:endParaRPr lang="th-TH"/>
        </a:p>
      </dgm:t>
    </dgm:pt>
    <dgm:pt modelId="{7047B74F-1E3F-4610-B547-3D0B81603B0F}">
      <dgm:prSet/>
      <dgm:spPr>
        <a:solidFill>
          <a:srgbClr val="7030A0"/>
        </a:solidFill>
      </dgm:spPr>
      <dgm:t>
        <a:bodyPr/>
        <a:lstStyle/>
        <a:p>
          <a:pPr rtl="0"/>
          <a:r>
            <a:rPr lang="en-US" dirty="0" smtClean="0"/>
            <a:t>Post Audit</a:t>
          </a:r>
          <a:endParaRPr lang="th-TH" dirty="0"/>
        </a:p>
      </dgm:t>
    </dgm:pt>
    <dgm:pt modelId="{5DC7B980-570B-45B7-A72B-F9344F4497EC}" type="parTrans" cxnId="{2D11F224-28C7-41B2-9E38-7BC0A1F12EE9}">
      <dgm:prSet/>
      <dgm:spPr/>
      <dgm:t>
        <a:bodyPr/>
        <a:lstStyle/>
        <a:p>
          <a:endParaRPr lang="th-TH"/>
        </a:p>
      </dgm:t>
    </dgm:pt>
    <dgm:pt modelId="{49E1EFA8-88A2-4908-BE87-2FAC4AD11ECD}" type="sibTrans" cxnId="{2D11F224-28C7-41B2-9E38-7BC0A1F12EE9}">
      <dgm:prSet/>
      <dgm:spPr/>
      <dgm:t>
        <a:bodyPr/>
        <a:lstStyle/>
        <a:p>
          <a:endParaRPr lang="th-TH"/>
        </a:p>
      </dgm:t>
    </dgm:pt>
    <dgm:pt modelId="{0F6DDDFF-B977-486C-9A31-D36FA8EDC322}">
      <dgm:prSet custT="1"/>
      <dgm:spPr>
        <a:solidFill>
          <a:srgbClr val="92D050"/>
        </a:solidFill>
      </dgm:spPr>
      <dgm:t>
        <a:bodyPr/>
        <a:lstStyle/>
        <a:p>
          <a:pPr rtl="0"/>
          <a:r>
            <a:rPr lang="th-TH" sz="3200" dirty="0" smtClean="0">
              <a:solidFill>
                <a:schemeClr val="tx1"/>
              </a:solidFill>
            </a:rPr>
            <a:t>ชื่อย่อหน่วยงานรัฐบาล</a:t>
          </a:r>
          <a:endParaRPr lang="th-TH" sz="3200" dirty="0">
            <a:solidFill>
              <a:schemeClr val="tx1"/>
            </a:solidFill>
          </a:endParaRPr>
        </a:p>
      </dgm:t>
    </dgm:pt>
    <dgm:pt modelId="{E7730C41-F52F-4E9A-B8A6-3DBC45CEFA83}" type="parTrans" cxnId="{A094D12E-7048-4E56-92E0-C2DC8E329621}">
      <dgm:prSet/>
      <dgm:spPr/>
      <dgm:t>
        <a:bodyPr/>
        <a:lstStyle/>
        <a:p>
          <a:endParaRPr lang="th-TH"/>
        </a:p>
      </dgm:t>
    </dgm:pt>
    <dgm:pt modelId="{FC950A1A-A3D2-4B78-A0F5-A662A7A39A51}" type="sibTrans" cxnId="{A094D12E-7048-4E56-92E0-C2DC8E329621}">
      <dgm:prSet/>
      <dgm:spPr/>
      <dgm:t>
        <a:bodyPr/>
        <a:lstStyle/>
        <a:p>
          <a:endParaRPr lang="th-TH"/>
        </a:p>
      </dgm:t>
    </dgm:pt>
    <dgm:pt modelId="{DF8E305F-5E70-4008-8CE8-59BF55749698}" type="pres">
      <dgm:prSet presAssocID="{AD94AB0D-F065-4700-8BD9-427B1298E6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05499D57-068C-430F-830B-E2C921000DB0}" type="pres">
      <dgm:prSet presAssocID="{4C8BB719-9898-4C29-BAB2-352BD5222FC2}" presName="linNode" presStyleCnt="0"/>
      <dgm:spPr/>
    </dgm:pt>
    <dgm:pt modelId="{57D6C4AC-AC7C-4AA6-91D8-1F9879B4C90B}" type="pres">
      <dgm:prSet presAssocID="{4C8BB719-9898-4C29-BAB2-352BD5222FC2}" presName="parentText" presStyleLbl="node1" presStyleIdx="0" presStyleCnt="7" custScaleX="168790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61288644-3047-4D67-B389-08BB7C0A36DF}" type="pres">
      <dgm:prSet presAssocID="{6C176FB3-3438-49E6-BB6D-16BBBD87B86D}" presName="sp" presStyleCnt="0"/>
      <dgm:spPr/>
    </dgm:pt>
    <dgm:pt modelId="{DEA871D0-144C-4994-899D-801A13F93B18}" type="pres">
      <dgm:prSet presAssocID="{1CC225B8-0BCE-43C2-A266-F622A50C8DBD}" presName="linNode" presStyleCnt="0"/>
      <dgm:spPr/>
    </dgm:pt>
    <dgm:pt modelId="{31885962-2ACB-4010-AF99-2E13D0E849C0}" type="pres">
      <dgm:prSet presAssocID="{1CC225B8-0BCE-43C2-A266-F622A50C8DBD}" presName="parentText" presStyleLbl="node1" presStyleIdx="1" presStyleCnt="7" custScaleX="168789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3767C4C-5FA2-43BE-BFDE-2790D464A85E}" type="pres">
      <dgm:prSet presAssocID="{110BBC2D-CCEA-43FA-82AA-B90676A66968}" presName="sp" presStyleCnt="0"/>
      <dgm:spPr/>
    </dgm:pt>
    <dgm:pt modelId="{C3213BA2-F33E-4724-A2A1-710DA4AAFC94}" type="pres">
      <dgm:prSet presAssocID="{6742864B-309D-4DC2-93F0-0494C8D7CCFD}" presName="linNode" presStyleCnt="0"/>
      <dgm:spPr/>
    </dgm:pt>
    <dgm:pt modelId="{370EFDF4-E508-44F5-9879-BA981747693D}" type="pres">
      <dgm:prSet presAssocID="{6742864B-309D-4DC2-93F0-0494C8D7CCFD}" presName="parentText" presStyleLbl="node1" presStyleIdx="2" presStyleCnt="7" custScaleX="168789" custLinFactNeighborX="-2411" custLinFactNeighborY="4288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61191231-4842-4CB9-A679-45CEDB9DDCF8}" type="pres">
      <dgm:prSet presAssocID="{A9D1D645-C8F0-4197-B1F4-6DB831F1373D}" presName="sp" presStyleCnt="0"/>
      <dgm:spPr/>
    </dgm:pt>
    <dgm:pt modelId="{F656582C-E145-4734-B7C7-2E41E5658163}" type="pres">
      <dgm:prSet presAssocID="{2AFD2A2C-FF72-4175-9522-FD1A50E4D3EA}" presName="linNode" presStyleCnt="0"/>
      <dgm:spPr/>
    </dgm:pt>
    <dgm:pt modelId="{CE1A6254-00A9-43A8-B93B-38DE0DA94ED0}" type="pres">
      <dgm:prSet presAssocID="{2AFD2A2C-FF72-4175-9522-FD1A50E4D3EA}" presName="parentText" presStyleLbl="node1" presStyleIdx="3" presStyleCnt="7" custScaleX="167516" custLinFactNeighborX="0" custLinFactNeighborY="3007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BE4E0F87-9376-404F-ACAA-7A94D417A37F}" type="pres">
      <dgm:prSet presAssocID="{BDB16B1E-41C1-46A6-B2B2-A7887EE9CFB0}" presName="sp" presStyleCnt="0"/>
      <dgm:spPr/>
    </dgm:pt>
    <dgm:pt modelId="{5C48D039-183E-40EE-A009-1362CD69B0CA}" type="pres">
      <dgm:prSet presAssocID="{EC575C7B-9EFA-4D71-B150-8B373DFAC4D1}" presName="linNode" presStyleCnt="0"/>
      <dgm:spPr/>
    </dgm:pt>
    <dgm:pt modelId="{52E8D972-B1CD-4575-A07E-C0ADBE28E232}" type="pres">
      <dgm:prSet presAssocID="{EC575C7B-9EFA-4D71-B150-8B373DFAC4D1}" presName="parentText" presStyleLbl="node1" presStyleIdx="4" presStyleCnt="7" custScaleX="168790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15258530-2208-4EEC-A3EC-B87CB04A851B}" type="pres">
      <dgm:prSet presAssocID="{FE685CCB-1065-4BB4-9CC5-EE71F466DC61}" presName="sp" presStyleCnt="0"/>
      <dgm:spPr/>
    </dgm:pt>
    <dgm:pt modelId="{4DD2181D-7434-42FE-97A7-37A7FFB91A35}" type="pres">
      <dgm:prSet presAssocID="{7047B74F-1E3F-4610-B547-3D0B81603B0F}" presName="linNode" presStyleCnt="0"/>
      <dgm:spPr/>
    </dgm:pt>
    <dgm:pt modelId="{52CD7B96-15AB-404D-AFAE-6C6A9740FB24}" type="pres">
      <dgm:prSet presAssocID="{7047B74F-1E3F-4610-B547-3D0B81603B0F}" presName="parentText" presStyleLbl="node1" presStyleIdx="5" presStyleCnt="7" custScaleX="167516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644A7572-4B2C-47CE-9C83-D48BB85AD754}" type="pres">
      <dgm:prSet presAssocID="{49E1EFA8-88A2-4908-BE87-2FAC4AD11ECD}" presName="sp" presStyleCnt="0"/>
      <dgm:spPr/>
    </dgm:pt>
    <dgm:pt modelId="{1B11DE23-8606-40DB-9D0A-58C9A616A368}" type="pres">
      <dgm:prSet presAssocID="{0F6DDDFF-B977-486C-9A31-D36FA8EDC322}" presName="linNode" presStyleCnt="0"/>
      <dgm:spPr/>
    </dgm:pt>
    <dgm:pt modelId="{AC5AC1CA-59B0-446E-9843-BDCF9CA51DC0}" type="pres">
      <dgm:prSet presAssocID="{0F6DDDFF-B977-486C-9A31-D36FA8EDC322}" presName="parentText" presStyleLbl="node1" presStyleIdx="6" presStyleCnt="7" custScaleX="167516">
        <dgm:presLayoutVars>
          <dgm:chMax val="1"/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487FE680-43DD-4001-8419-C0785527995D}" srcId="{AD94AB0D-F065-4700-8BD9-427B1298E6CD}" destId="{6742864B-309D-4DC2-93F0-0494C8D7CCFD}" srcOrd="2" destOrd="0" parTransId="{0913D43F-AB59-4264-B6DC-3AC72C102034}" sibTransId="{A9D1D645-C8F0-4197-B1F4-6DB831F1373D}"/>
    <dgm:cxn modelId="{416FCC33-D87B-470A-909A-AB663C7B443C}" srcId="{AD94AB0D-F065-4700-8BD9-427B1298E6CD}" destId="{2AFD2A2C-FF72-4175-9522-FD1A50E4D3EA}" srcOrd="3" destOrd="0" parTransId="{8179614C-FDB8-47BC-A732-1DFE57F35A5F}" sibTransId="{BDB16B1E-41C1-46A6-B2B2-A7887EE9CFB0}"/>
    <dgm:cxn modelId="{AF36593A-5F70-4354-B426-5D0455992EEC}" type="presOf" srcId="{4C8BB719-9898-4C29-BAB2-352BD5222FC2}" destId="{57D6C4AC-AC7C-4AA6-91D8-1F9879B4C90B}" srcOrd="0" destOrd="0" presId="urn:microsoft.com/office/officeart/2005/8/layout/vList5"/>
    <dgm:cxn modelId="{B51E386E-632A-4C3A-88DE-D93BC05FD021}" type="presOf" srcId="{2AFD2A2C-FF72-4175-9522-FD1A50E4D3EA}" destId="{CE1A6254-00A9-43A8-B93B-38DE0DA94ED0}" srcOrd="0" destOrd="0" presId="urn:microsoft.com/office/officeart/2005/8/layout/vList5"/>
    <dgm:cxn modelId="{A92470A9-6063-4A7E-9EB2-6F1CFD445232}" type="presOf" srcId="{EC575C7B-9EFA-4D71-B150-8B373DFAC4D1}" destId="{52E8D972-B1CD-4575-A07E-C0ADBE28E232}" srcOrd="0" destOrd="0" presId="urn:microsoft.com/office/officeart/2005/8/layout/vList5"/>
    <dgm:cxn modelId="{387F03CC-59C8-40CE-927F-B187533305A1}" srcId="{AD94AB0D-F065-4700-8BD9-427B1298E6CD}" destId="{1CC225B8-0BCE-43C2-A266-F622A50C8DBD}" srcOrd="1" destOrd="0" parTransId="{3175319B-7715-4689-B5A5-CFCE49917E87}" sibTransId="{110BBC2D-CCEA-43FA-82AA-B90676A66968}"/>
    <dgm:cxn modelId="{1BAF5C6E-E225-4DD7-849D-145EA0487122}" type="presOf" srcId="{0F6DDDFF-B977-486C-9A31-D36FA8EDC322}" destId="{AC5AC1CA-59B0-446E-9843-BDCF9CA51DC0}" srcOrd="0" destOrd="0" presId="urn:microsoft.com/office/officeart/2005/8/layout/vList5"/>
    <dgm:cxn modelId="{A094D12E-7048-4E56-92E0-C2DC8E329621}" srcId="{AD94AB0D-F065-4700-8BD9-427B1298E6CD}" destId="{0F6DDDFF-B977-486C-9A31-D36FA8EDC322}" srcOrd="6" destOrd="0" parTransId="{E7730C41-F52F-4E9A-B8A6-3DBC45CEFA83}" sibTransId="{FC950A1A-A3D2-4B78-A0F5-A662A7A39A51}"/>
    <dgm:cxn modelId="{B8CC0D05-4982-48DD-8CC2-0359BE094C64}" type="presOf" srcId="{1CC225B8-0BCE-43C2-A266-F622A50C8DBD}" destId="{31885962-2ACB-4010-AF99-2E13D0E849C0}" srcOrd="0" destOrd="0" presId="urn:microsoft.com/office/officeart/2005/8/layout/vList5"/>
    <dgm:cxn modelId="{028EDFAB-D0B4-4ABA-91C1-E7AED613AE09}" srcId="{AD94AB0D-F065-4700-8BD9-427B1298E6CD}" destId="{EC575C7B-9EFA-4D71-B150-8B373DFAC4D1}" srcOrd="4" destOrd="0" parTransId="{E0D8F943-0C50-40D4-9DAE-063B4C3B22E6}" sibTransId="{FE685CCB-1065-4BB4-9CC5-EE71F466DC61}"/>
    <dgm:cxn modelId="{F07792FE-5944-44D4-8096-2CC2F7D6253B}" type="presOf" srcId="{AD94AB0D-F065-4700-8BD9-427B1298E6CD}" destId="{DF8E305F-5E70-4008-8CE8-59BF55749698}" srcOrd="0" destOrd="0" presId="urn:microsoft.com/office/officeart/2005/8/layout/vList5"/>
    <dgm:cxn modelId="{6DC15FAF-F7B5-4591-BAEC-FF1356324FAF}" type="presOf" srcId="{7047B74F-1E3F-4610-B547-3D0B81603B0F}" destId="{52CD7B96-15AB-404D-AFAE-6C6A9740FB24}" srcOrd="0" destOrd="0" presId="urn:microsoft.com/office/officeart/2005/8/layout/vList5"/>
    <dgm:cxn modelId="{60A2E093-77D7-404E-BD2C-A1AFF835CB6E}" type="presOf" srcId="{6742864B-309D-4DC2-93F0-0494C8D7CCFD}" destId="{370EFDF4-E508-44F5-9879-BA981747693D}" srcOrd="0" destOrd="0" presId="urn:microsoft.com/office/officeart/2005/8/layout/vList5"/>
    <dgm:cxn modelId="{67D30710-347A-461A-83EF-A66BEF2E2A3A}" srcId="{AD94AB0D-F065-4700-8BD9-427B1298E6CD}" destId="{4C8BB719-9898-4C29-BAB2-352BD5222FC2}" srcOrd="0" destOrd="0" parTransId="{DB17D4D0-273B-4FF8-967D-548A4E0D73EC}" sibTransId="{6C176FB3-3438-49E6-BB6D-16BBBD87B86D}"/>
    <dgm:cxn modelId="{2D11F224-28C7-41B2-9E38-7BC0A1F12EE9}" srcId="{AD94AB0D-F065-4700-8BD9-427B1298E6CD}" destId="{7047B74F-1E3F-4610-B547-3D0B81603B0F}" srcOrd="5" destOrd="0" parTransId="{5DC7B980-570B-45B7-A72B-F9344F4497EC}" sibTransId="{49E1EFA8-88A2-4908-BE87-2FAC4AD11ECD}"/>
    <dgm:cxn modelId="{676D07FD-3472-4035-8D57-B9CCE6887488}" type="presParOf" srcId="{DF8E305F-5E70-4008-8CE8-59BF55749698}" destId="{05499D57-068C-430F-830B-E2C921000DB0}" srcOrd="0" destOrd="0" presId="urn:microsoft.com/office/officeart/2005/8/layout/vList5"/>
    <dgm:cxn modelId="{42EAB00E-9F99-4AA5-902C-B782BB385413}" type="presParOf" srcId="{05499D57-068C-430F-830B-E2C921000DB0}" destId="{57D6C4AC-AC7C-4AA6-91D8-1F9879B4C90B}" srcOrd="0" destOrd="0" presId="urn:microsoft.com/office/officeart/2005/8/layout/vList5"/>
    <dgm:cxn modelId="{A860D552-5B39-428E-A1DA-EDDAEA0619FF}" type="presParOf" srcId="{DF8E305F-5E70-4008-8CE8-59BF55749698}" destId="{61288644-3047-4D67-B389-08BB7C0A36DF}" srcOrd="1" destOrd="0" presId="urn:microsoft.com/office/officeart/2005/8/layout/vList5"/>
    <dgm:cxn modelId="{F654EE24-5B3B-48C4-8A46-2129462B1819}" type="presParOf" srcId="{DF8E305F-5E70-4008-8CE8-59BF55749698}" destId="{DEA871D0-144C-4994-899D-801A13F93B18}" srcOrd="2" destOrd="0" presId="urn:microsoft.com/office/officeart/2005/8/layout/vList5"/>
    <dgm:cxn modelId="{E5694055-E51A-44FA-A13E-9AEB7ED708E0}" type="presParOf" srcId="{DEA871D0-144C-4994-899D-801A13F93B18}" destId="{31885962-2ACB-4010-AF99-2E13D0E849C0}" srcOrd="0" destOrd="0" presId="urn:microsoft.com/office/officeart/2005/8/layout/vList5"/>
    <dgm:cxn modelId="{C30CB1DC-8E0F-43D2-8682-DDEB33B92274}" type="presParOf" srcId="{DF8E305F-5E70-4008-8CE8-59BF55749698}" destId="{D3767C4C-5FA2-43BE-BFDE-2790D464A85E}" srcOrd="3" destOrd="0" presId="urn:microsoft.com/office/officeart/2005/8/layout/vList5"/>
    <dgm:cxn modelId="{1A4B79D7-07C4-4FEF-AAA6-7D1DE560C1A0}" type="presParOf" srcId="{DF8E305F-5E70-4008-8CE8-59BF55749698}" destId="{C3213BA2-F33E-4724-A2A1-710DA4AAFC94}" srcOrd="4" destOrd="0" presId="urn:microsoft.com/office/officeart/2005/8/layout/vList5"/>
    <dgm:cxn modelId="{4ED3196C-2CD1-4841-96B5-AA741946B046}" type="presParOf" srcId="{C3213BA2-F33E-4724-A2A1-710DA4AAFC94}" destId="{370EFDF4-E508-44F5-9879-BA981747693D}" srcOrd="0" destOrd="0" presId="urn:microsoft.com/office/officeart/2005/8/layout/vList5"/>
    <dgm:cxn modelId="{9F232E08-3418-41F8-92EB-547FA7E96F0E}" type="presParOf" srcId="{DF8E305F-5E70-4008-8CE8-59BF55749698}" destId="{61191231-4842-4CB9-A679-45CEDB9DDCF8}" srcOrd="5" destOrd="0" presId="urn:microsoft.com/office/officeart/2005/8/layout/vList5"/>
    <dgm:cxn modelId="{DDDABFE9-BED3-4D8E-B384-079365AB0B6A}" type="presParOf" srcId="{DF8E305F-5E70-4008-8CE8-59BF55749698}" destId="{F656582C-E145-4734-B7C7-2E41E5658163}" srcOrd="6" destOrd="0" presId="urn:microsoft.com/office/officeart/2005/8/layout/vList5"/>
    <dgm:cxn modelId="{C32C9FBA-669B-47FA-BC6C-E69EA6E9F051}" type="presParOf" srcId="{F656582C-E145-4734-B7C7-2E41E5658163}" destId="{CE1A6254-00A9-43A8-B93B-38DE0DA94ED0}" srcOrd="0" destOrd="0" presId="urn:microsoft.com/office/officeart/2005/8/layout/vList5"/>
    <dgm:cxn modelId="{FC74897A-037F-456F-8BB6-B4CD0129DC31}" type="presParOf" srcId="{DF8E305F-5E70-4008-8CE8-59BF55749698}" destId="{BE4E0F87-9376-404F-ACAA-7A94D417A37F}" srcOrd="7" destOrd="0" presId="urn:microsoft.com/office/officeart/2005/8/layout/vList5"/>
    <dgm:cxn modelId="{39DA3144-1EDC-4E16-AE68-F428C9BD62B1}" type="presParOf" srcId="{DF8E305F-5E70-4008-8CE8-59BF55749698}" destId="{5C48D039-183E-40EE-A009-1362CD69B0CA}" srcOrd="8" destOrd="0" presId="urn:microsoft.com/office/officeart/2005/8/layout/vList5"/>
    <dgm:cxn modelId="{9DAF7EE9-2E9D-4A27-8B16-67DB51D3CE04}" type="presParOf" srcId="{5C48D039-183E-40EE-A009-1362CD69B0CA}" destId="{52E8D972-B1CD-4575-A07E-C0ADBE28E232}" srcOrd="0" destOrd="0" presId="urn:microsoft.com/office/officeart/2005/8/layout/vList5"/>
    <dgm:cxn modelId="{F1234DB7-8698-4716-AB61-9344D9CD548A}" type="presParOf" srcId="{DF8E305F-5E70-4008-8CE8-59BF55749698}" destId="{15258530-2208-4EEC-A3EC-B87CB04A851B}" srcOrd="9" destOrd="0" presId="urn:microsoft.com/office/officeart/2005/8/layout/vList5"/>
    <dgm:cxn modelId="{D969CA9D-C41A-45FB-9163-5D395A9B7682}" type="presParOf" srcId="{DF8E305F-5E70-4008-8CE8-59BF55749698}" destId="{4DD2181D-7434-42FE-97A7-37A7FFB91A35}" srcOrd="10" destOrd="0" presId="urn:microsoft.com/office/officeart/2005/8/layout/vList5"/>
    <dgm:cxn modelId="{E9BBD2B5-C6B7-46E1-A857-131E72D9B40D}" type="presParOf" srcId="{4DD2181D-7434-42FE-97A7-37A7FFB91A35}" destId="{52CD7B96-15AB-404D-AFAE-6C6A9740FB24}" srcOrd="0" destOrd="0" presId="urn:microsoft.com/office/officeart/2005/8/layout/vList5"/>
    <dgm:cxn modelId="{5A1D07FC-587C-4CFC-92E3-BC44CF6EF501}" type="presParOf" srcId="{DF8E305F-5E70-4008-8CE8-59BF55749698}" destId="{644A7572-4B2C-47CE-9C83-D48BB85AD754}" srcOrd="11" destOrd="0" presId="urn:microsoft.com/office/officeart/2005/8/layout/vList5"/>
    <dgm:cxn modelId="{86F7E3DB-D409-46E1-B818-D4FD17E0D814}" type="presParOf" srcId="{DF8E305F-5E70-4008-8CE8-59BF55749698}" destId="{1B11DE23-8606-40DB-9D0A-58C9A616A368}" srcOrd="12" destOrd="0" presId="urn:microsoft.com/office/officeart/2005/8/layout/vList5"/>
    <dgm:cxn modelId="{870297D4-FCCA-4C97-A00B-29A3A8137325}" type="presParOf" srcId="{1B11DE23-8606-40DB-9D0A-58C9A616A368}" destId="{AC5AC1CA-59B0-446E-9843-BDCF9CA51DC0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709F-2664-41DE-834B-4AB872F0655F}" type="datetimeFigureOut">
              <a:rPr lang="th-TH" smtClean="0"/>
              <a:pPr/>
              <a:t>29/08/57</a:t>
            </a:fld>
            <a:endParaRPr lang="th-TH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3153-8730-4472-937B-EF4E2B5566AF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709F-2664-41DE-834B-4AB872F0655F}" type="datetimeFigureOut">
              <a:rPr lang="th-TH" smtClean="0"/>
              <a:pPr/>
              <a:t>29/08/57</a:t>
            </a:fld>
            <a:endParaRPr lang="th-TH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3153-8730-4472-937B-EF4E2B5566AF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709F-2664-41DE-834B-4AB872F0655F}" type="datetimeFigureOut">
              <a:rPr lang="th-TH" smtClean="0"/>
              <a:pPr/>
              <a:t>29/08/57</a:t>
            </a:fld>
            <a:endParaRPr lang="th-TH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3153-8730-4472-937B-EF4E2B5566AF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709F-2664-41DE-834B-4AB872F0655F}" type="datetimeFigureOut">
              <a:rPr lang="th-TH" smtClean="0"/>
              <a:pPr/>
              <a:t>29/08/57</a:t>
            </a:fld>
            <a:endParaRPr lang="th-TH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3153-8730-4472-937B-EF4E2B5566AF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709F-2664-41DE-834B-4AB872F0655F}" type="datetimeFigureOut">
              <a:rPr lang="th-TH" smtClean="0"/>
              <a:pPr/>
              <a:t>29/08/57</a:t>
            </a:fld>
            <a:endParaRPr lang="th-TH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3153-8730-4472-937B-EF4E2B5566AF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709F-2664-41DE-834B-4AB872F0655F}" type="datetimeFigureOut">
              <a:rPr lang="th-TH" smtClean="0"/>
              <a:pPr/>
              <a:t>29/08/57</a:t>
            </a:fld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3153-8730-4472-937B-EF4E2B5566AF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709F-2664-41DE-834B-4AB872F0655F}" type="datetimeFigureOut">
              <a:rPr lang="th-TH" smtClean="0"/>
              <a:pPr/>
              <a:t>29/08/57</a:t>
            </a:fld>
            <a:endParaRPr lang="th-TH" dirty="0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3153-8730-4472-937B-EF4E2B5566AF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709F-2664-41DE-834B-4AB872F0655F}" type="datetimeFigureOut">
              <a:rPr lang="th-TH" smtClean="0"/>
              <a:pPr/>
              <a:t>29/08/57</a:t>
            </a:fld>
            <a:endParaRPr lang="th-TH" dirty="0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3153-8730-4472-937B-EF4E2B5566AF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709F-2664-41DE-834B-4AB872F0655F}" type="datetimeFigureOut">
              <a:rPr lang="th-TH" smtClean="0"/>
              <a:pPr/>
              <a:t>29/08/57</a:t>
            </a:fld>
            <a:endParaRPr lang="th-TH" dirty="0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3153-8730-4472-937B-EF4E2B5566AF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709F-2664-41DE-834B-4AB872F0655F}" type="datetimeFigureOut">
              <a:rPr lang="th-TH" smtClean="0"/>
              <a:pPr/>
              <a:t>29/08/57</a:t>
            </a:fld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3153-8730-4472-937B-EF4E2B5566AF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 dirty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3709F-2664-41DE-834B-4AB872F0655F}" type="datetimeFigureOut">
              <a:rPr lang="th-TH" smtClean="0"/>
              <a:pPr/>
              <a:t>29/08/57</a:t>
            </a:fld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23153-8730-4472-937B-EF4E2B5566AF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3709F-2664-41DE-834B-4AB872F0655F}" type="datetimeFigureOut">
              <a:rPr lang="th-TH" smtClean="0"/>
              <a:pPr/>
              <a:t>29/08/57</a:t>
            </a:fld>
            <a:endParaRPr lang="th-TH" dirty="0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23153-8730-4472-937B-EF4E2B5566AF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785794"/>
            <a:ext cx="7772400" cy="2071702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th-TH" dirty="0" smtClean="0"/>
              <a:t>บทที่ 2 </a:t>
            </a:r>
            <a:br>
              <a:rPr lang="th-TH" dirty="0" smtClean="0"/>
            </a:br>
            <a:r>
              <a:rPr lang="th-TH" dirty="0" smtClean="0"/>
              <a:t>การ</a:t>
            </a:r>
            <a:r>
              <a:rPr lang="th-TH" dirty="0"/>
              <a:t>ดำเนินการบริหารการคลังภาครัฐ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785786" y="3071810"/>
            <a:ext cx="7643866" cy="2566990"/>
          </a:xfrm>
          <a:solidFill>
            <a:srgbClr val="00B0F0"/>
          </a:solidFill>
        </p:spPr>
        <p:txBody>
          <a:bodyPr/>
          <a:lstStyle/>
          <a:p>
            <a:endParaRPr lang="th-TH" sz="4000" dirty="0" smtClean="0">
              <a:solidFill>
                <a:schemeClr val="tx1"/>
              </a:solidFill>
              <a:cs typeface="+mj-cs"/>
            </a:endParaRPr>
          </a:p>
          <a:p>
            <a:r>
              <a:rPr lang="th-TH" sz="4400" dirty="0" smtClean="0">
                <a:solidFill>
                  <a:schemeClr val="tx1"/>
                </a:solidFill>
                <a:cs typeface="+mj-cs"/>
              </a:rPr>
              <a:t>หน่วยงานหลักในการบริหารการคลังของรัฐ</a:t>
            </a:r>
          </a:p>
          <a:p>
            <a:endParaRPr lang="th-TH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th-TH" dirty="0" smtClean="0"/>
              <a:t>วงจรการบริหารการคลังภาครัฐ</a:t>
            </a:r>
            <a:endParaRPr lang="th-TH" dirty="0"/>
          </a:p>
        </p:txBody>
      </p:sp>
      <p:graphicFrame>
        <p:nvGraphicFramePr>
          <p:cNvPr id="5" name="ตัวยึดเนื้อหา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th-TH" dirty="0" smtClean="0"/>
              <a:t>วงจรการบริหารการคลังภาครัฐ</a:t>
            </a:r>
            <a:endParaRPr lang="th-TH" dirty="0"/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th-TH" dirty="0" smtClean="0"/>
              <a:t>วงจรการบริหารการคลังภาครัฐ</a:t>
            </a:r>
            <a:endParaRPr lang="th-TH" dirty="0"/>
          </a:p>
        </p:txBody>
      </p:sp>
      <p:graphicFrame>
        <p:nvGraphicFramePr>
          <p:cNvPr id="5" name="ตัวยึดเนื้อหา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th-TH" dirty="0" smtClean="0"/>
              <a:t>วงจรการบริหารการคลังภาครัฐ</a:t>
            </a:r>
            <a:endParaRPr lang="th-TH" dirty="0"/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th-TH" dirty="0" smtClean="0"/>
              <a:t>วงจรการบริหารการคลังภาครัฐ</a:t>
            </a:r>
            <a:endParaRPr lang="th-TH" dirty="0"/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th-TH" dirty="0" smtClean="0"/>
              <a:t>วงจรการบริหารการคลังภาครัฐ</a:t>
            </a:r>
            <a:endParaRPr lang="th-TH" dirty="0"/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th-TH" sz="5400" dirty="0" smtClean="0">
                <a:cs typeface="+mj-cs"/>
              </a:rPr>
              <a:t>คำศัพท์</a:t>
            </a:r>
            <a:endParaRPr lang="th-TH" sz="5400" dirty="0">
              <a:cs typeface="+mj-cs"/>
            </a:endParaRPr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lvl="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tx1"/>
                </a:solidFill>
              </a:rPr>
              <a:t>GFMIS</a:t>
            </a:r>
            <a:r>
              <a:rPr lang="th-TH" dirty="0" smtClean="0"/>
              <a:t/>
            </a:r>
            <a:br>
              <a:rPr lang="th-TH" dirty="0" smtClean="0"/>
            </a:b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n-US" sz="4500" dirty="0" smtClean="0"/>
              <a:t>Government Financial Management Information System (GFMIS)</a:t>
            </a:r>
          </a:p>
          <a:p>
            <a:endParaRPr lang="en-US" dirty="0" smtClean="0"/>
          </a:p>
          <a:p>
            <a:pPr>
              <a:buNone/>
            </a:pPr>
            <a:r>
              <a:rPr lang="en-US" sz="3400" b="1" dirty="0" smtClean="0">
                <a:cs typeface="+mj-cs"/>
              </a:rPr>
              <a:t>	GFMIS</a:t>
            </a:r>
            <a:r>
              <a:rPr lang="en-US" sz="3400" dirty="0" smtClean="0">
                <a:cs typeface="+mj-cs"/>
              </a:rPr>
              <a:t> </a:t>
            </a:r>
            <a:r>
              <a:rPr lang="th-TH" sz="3400" dirty="0" smtClean="0">
                <a:cs typeface="+mj-cs"/>
              </a:rPr>
              <a:t>เป็นเครื่องมือในการเพิ่มประสิทธิภาพการบริหารการคลังภาครัฐ และสามารถใช้เป็นข้อมูลในการตัดสินใจกับนโยบายการคลัง และการปรับทิศทางเศรษฐกิจของประเทศไทยอย่างทันท่วงที</a:t>
            </a:r>
            <a:br>
              <a:rPr lang="th-TH" sz="3400" dirty="0" smtClean="0">
                <a:cs typeface="+mj-cs"/>
              </a:rPr>
            </a:br>
            <a:r>
              <a:rPr lang="th-TH" sz="3400" dirty="0" smtClean="0">
                <a:cs typeface="+mj-cs"/>
              </a:rPr>
              <a:t> เป้าหมายของระบบ  </a:t>
            </a:r>
            <a:r>
              <a:rPr lang="en-US" sz="3400" dirty="0" smtClean="0">
                <a:cs typeface="+mj-cs"/>
              </a:rPr>
              <a:t>GFMIS  </a:t>
            </a:r>
            <a:r>
              <a:rPr lang="th-TH" sz="3400" dirty="0" smtClean="0">
                <a:cs typeface="+mj-cs"/>
              </a:rPr>
              <a:t>คือ  ออกแบบ จัดสร้าง ระบบบริหารงานการคลังภาครัฐของประเทศไทยอย่างสมบูรณ์แบบ  ในด้านรายรับ  รายจ่าย  การกู้เงินเงินคงคลัง  บัญชีการเงินแบบเกณฑ์คงค้าง  บัญชีสินทรัพย์ถาวร  บัญชีต้นทุน  บัญชีบริหารแบบ </a:t>
            </a:r>
            <a:r>
              <a:rPr lang="en-US" sz="3400" dirty="0" smtClean="0">
                <a:cs typeface="+mj-cs"/>
              </a:rPr>
              <a:t>SINGLE  ENTRY ( </a:t>
            </a:r>
            <a:r>
              <a:rPr lang="th-TH" sz="3400" dirty="0" smtClean="0">
                <a:cs typeface="+mj-cs"/>
              </a:rPr>
              <a:t>การนำเข้าข้อมูลเพียงครั้งเดียว)  รวมทั้งการจัดซื้อจัดจ้าง  การจัดทำการอนุมัติ  การเบิกจ่าย  การปรับปรุง และการติดตามการใช้งบประมาณ  ที่เน้นการวัดประสิทธิภาพ ประสิทธิผล แบบ </a:t>
            </a:r>
            <a:r>
              <a:rPr lang="en-US" sz="3400" dirty="0" smtClean="0">
                <a:cs typeface="+mj-cs"/>
              </a:rPr>
              <a:t>Output – Outcome </a:t>
            </a:r>
            <a:r>
              <a:rPr lang="th-TH" sz="3400" dirty="0" smtClean="0">
                <a:cs typeface="+mj-cs"/>
              </a:rPr>
              <a:t>เพื่อสร้างให้เกิดฐานข้อมูลกลางด้านการเงิน การคลังภาครัฐ แบบ  </a:t>
            </a:r>
            <a:r>
              <a:rPr lang="en-US" sz="3400" dirty="0" smtClean="0">
                <a:cs typeface="+mj-cs"/>
              </a:rPr>
              <a:t>Matrix </a:t>
            </a:r>
            <a:r>
              <a:rPr lang="th-TH" sz="3400" dirty="0" smtClean="0">
                <a:cs typeface="+mj-cs"/>
              </a:rPr>
              <a:t>และ </a:t>
            </a:r>
            <a:r>
              <a:rPr lang="en-US" sz="3400" dirty="0" smtClean="0">
                <a:cs typeface="+mj-cs"/>
              </a:rPr>
              <a:t>Online  Time  </a:t>
            </a:r>
            <a:r>
              <a:rPr lang="th-TH" sz="3400" dirty="0" smtClean="0">
                <a:cs typeface="+mj-cs"/>
              </a:rPr>
              <a:t>ทั้งตามโครงสร้างกระทรวง  ทบวง  กรม  และพื้นที่จังหวัด </a:t>
            </a:r>
            <a:r>
              <a:rPr lang="en-US" sz="3400" dirty="0" smtClean="0">
                <a:cs typeface="+mj-cs"/>
              </a:rPr>
              <a:t>CEO  </a:t>
            </a:r>
            <a:r>
              <a:rPr lang="th-TH" sz="3400" dirty="0" smtClean="0">
                <a:cs typeface="+mj-cs"/>
              </a:rPr>
              <a:t>โดยทุกส่วนราชการเริ่มใช้งานระบบจริง  ตั้งแต่วันที่    1 ตุลาคม 2547</a:t>
            </a:r>
            <a:endParaRPr lang="en-US" sz="3400" dirty="0" smtClean="0">
              <a:cs typeface="+mj-cs"/>
            </a:endParaRPr>
          </a:p>
          <a:p>
            <a:endParaRPr lang="th-TH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lvl="0"/>
            <a:r>
              <a:rPr lang="en-US" dirty="0" smtClean="0"/>
              <a:t>KPIs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Key Performance Indicator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cs typeface="+mj-cs"/>
              </a:rPr>
              <a:t>KPI </a:t>
            </a:r>
            <a:r>
              <a:rPr lang="th-TH" dirty="0" smtClean="0">
                <a:cs typeface="+mj-cs"/>
              </a:rPr>
              <a:t>คือ เครื่องมือที่ใช้วัดผลการดำเนินงานหรือประเมินผลการดำเนินงานในด้านต่างๆ ขององค์กร ซึ่งสามารถแสดงผลของการวัดหรือการประเมินในรูปข้อมูลเชิงประมาณเพื่อสะท้อนประสิทธิภาพ ประสิทธิผล ในการปฏิบัติงานขององค์กรหรือหน่วยงานภายในองค์กร </a:t>
            </a:r>
            <a:endParaRPr lang="th-TH" dirty="0">
              <a:cs typeface="+mj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>
            <a:normAutofit fontScale="90000"/>
          </a:bodyPr>
          <a:lstStyle/>
          <a:p>
            <a:pPr lvl="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e-Procurement</a:t>
            </a:r>
            <a:r>
              <a:rPr lang="th-TH" dirty="0" smtClean="0"/>
              <a:t/>
            </a:r>
            <a:br>
              <a:rPr lang="th-TH" dirty="0" smtClean="0"/>
            </a:b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en-US" sz="3800" dirty="0" smtClean="0"/>
              <a:t>e-Procurement (Electronic Procurement)</a:t>
            </a:r>
          </a:p>
          <a:p>
            <a:endParaRPr lang="en-US" dirty="0" smtClean="0"/>
          </a:p>
          <a:p>
            <a:pPr>
              <a:buNone/>
            </a:pPr>
            <a:r>
              <a:rPr lang="th-TH" dirty="0" smtClean="0"/>
              <a:t>	</a:t>
            </a:r>
            <a:r>
              <a:rPr lang="th-TH" dirty="0" smtClean="0">
                <a:cs typeface="+mj-cs"/>
              </a:rPr>
              <a:t>ระบบการจัดซื้อจัดจ้างทางอิเล็กทรอนิกส์ หมายถึง การทำงานในแต่ละขั้นตอนของระบบ ข้อมูลจะถูกจัดส่งและจัดเก็บในรูปแบบของข้อมูลอิเล็กทรอนิกส์ ซึ่งข้อมูลเหล่านี้พร้อมที่จะถูกนำไปวิเคราะห์ต่อไป โดยข้อมูลครอบคลุมตั้งแต่การค้นหาและเลือกสินค้าจาก </a:t>
            </a:r>
            <a:r>
              <a:rPr lang="en-US" dirty="0" smtClean="0">
                <a:cs typeface="+mj-cs"/>
              </a:rPr>
              <a:t>e-Catalog </a:t>
            </a:r>
            <a:r>
              <a:rPr lang="th-TH" dirty="0" smtClean="0">
                <a:cs typeface="+mj-cs"/>
              </a:rPr>
              <a:t>การออกใบขอสั่งซื้อ การรับและการอนุมัติใบขอสั่งซื้อ การออกใบสั่งซื้อ การติดตามการสั่งซื้อ การตรวจรับสินค้าและการชำระเงิน ข้อมูลในแต่ละขั้นตอนจะถูกถ่ายทอดไปอย่างต่อเนื่องจนจบกระบวนการ โดยไม่ต้องใช้เอกสารที่เป็น </a:t>
            </a:r>
            <a:r>
              <a:rPr lang="en-US" dirty="0" smtClean="0">
                <a:cs typeface="+mj-cs"/>
              </a:rPr>
              <a:t>Manual </a:t>
            </a:r>
            <a:r>
              <a:rPr lang="th-TH" dirty="0" smtClean="0">
                <a:cs typeface="+mj-cs"/>
              </a:rPr>
              <a:t>เลย ทำให้มีความรวดเร็ว ถูกต้องแม่นยำ และเกิดความโปร่งใส และที่สำคัญข้อมูลจะถูกถ่ายทอดไปยังส่วนต่างๆที่เกี่ยวข้องส่งผลให้เกิดการประสานงานอย่างสอดคล้องภายในองค์กรและระหว่างองค์กรกับผู้ขายอีกด้วย</a:t>
            </a:r>
            <a:endParaRPr lang="th-TH" dirty="0"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th-TH" dirty="0" smtClean="0">
                <a:solidFill>
                  <a:schemeClr val="tx1"/>
                </a:solidFill>
                <a:cs typeface="+mj-cs"/>
              </a:rPr>
              <a:t/>
            </a:r>
            <a:br>
              <a:rPr lang="th-TH" dirty="0" smtClean="0">
                <a:solidFill>
                  <a:schemeClr val="tx1"/>
                </a:solidFill>
                <a:cs typeface="+mj-cs"/>
              </a:rPr>
            </a:br>
            <a:r>
              <a:rPr lang="th-TH" dirty="0" smtClean="0">
                <a:solidFill>
                  <a:schemeClr val="tx1"/>
                </a:solidFill>
                <a:cs typeface="+mj-cs"/>
              </a:rPr>
              <a:t>หน่วยงานหลักในการบริหารการคลังของรัฐ</a:t>
            </a:r>
            <a:br>
              <a:rPr lang="th-TH" dirty="0" smtClean="0">
                <a:solidFill>
                  <a:schemeClr val="tx1"/>
                </a:solidFill>
                <a:cs typeface="+mj-cs"/>
              </a:rPr>
            </a:b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th-TH" dirty="0" smtClean="0">
                <a:cs typeface="+mj-cs"/>
              </a:rPr>
              <a:t>	**  สำนักงานคณะกรรมการพัฒนาการเศรษฐกิจและสังคมแห่งชาติ 	(สศช)</a:t>
            </a:r>
          </a:p>
          <a:p>
            <a:pPr marL="514350" indent="-514350">
              <a:buNone/>
            </a:pPr>
            <a:r>
              <a:rPr lang="th-TH" sz="3200" dirty="0" smtClean="0">
                <a:cs typeface="+mj-cs"/>
              </a:rPr>
              <a:t>	**  กระทรวงการคลัง (กค.)</a:t>
            </a:r>
          </a:p>
          <a:p>
            <a:pPr marL="914400" lvl="1" indent="-514350">
              <a:buNone/>
            </a:pPr>
            <a:r>
              <a:rPr lang="th-TH" sz="3200" dirty="0" smtClean="0">
                <a:cs typeface="+mj-cs"/>
              </a:rPr>
              <a:t>	สำนักงานเศรษฐกิจการคลัง (สศค.)</a:t>
            </a:r>
          </a:p>
          <a:p>
            <a:pPr marL="914400" lvl="1" indent="-514350">
              <a:buNone/>
            </a:pPr>
            <a:r>
              <a:rPr lang="th-TH" sz="3200" dirty="0" smtClean="0">
                <a:cs typeface="+mj-cs"/>
              </a:rPr>
              <a:t>	สำนักงานบริหารหนี้สาธารณะ (สบน.)</a:t>
            </a:r>
          </a:p>
          <a:p>
            <a:pPr marL="914400" lvl="1" indent="-514350">
              <a:buNone/>
            </a:pPr>
            <a:r>
              <a:rPr lang="th-TH" sz="3200" dirty="0" smtClean="0">
                <a:cs typeface="+mj-cs"/>
              </a:rPr>
              <a:t>	กรมบัญชีกลาง (</a:t>
            </a:r>
            <a:r>
              <a:rPr lang="th-TH" sz="3200" dirty="0">
                <a:cs typeface="+mj-cs"/>
              </a:rPr>
              <a:t>บก. </a:t>
            </a:r>
            <a:r>
              <a:rPr lang="th-TH" sz="3200" dirty="0" smtClean="0">
                <a:cs typeface="+mj-cs"/>
              </a:rPr>
              <a:t>)</a:t>
            </a:r>
          </a:p>
          <a:p>
            <a:pPr marL="914400" lvl="1" indent="-514350">
              <a:buNone/>
            </a:pPr>
            <a:r>
              <a:rPr lang="th-TH" sz="3200" dirty="0" smtClean="0">
                <a:cs typeface="+mj-cs"/>
              </a:rPr>
              <a:t>  **  ธนาคารแห่งประเทศไทย (ธปท.)</a:t>
            </a:r>
          </a:p>
          <a:p>
            <a:pPr marL="914400" lvl="1" indent="-514350">
              <a:buNone/>
            </a:pPr>
            <a:r>
              <a:rPr lang="th-TH" sz="3200" dirty="0" smtClean="0">
                <a:cs typeface="+mj-cs"/>
              </a:rPr>
              <a:t>  **  สำนักงบประมาณ (สงป.)</a:t>
            </a:r>
          </a:p>
          <a:p>
            <a:pPr marL="914400" lvl="1" indent="-514350">
              <a:buNone/>
            </a:pPr>
            <a:endParaRPr lang="th-TH" dirty="0" smtClean="0"/>
          </a:p>
          <a:p>
            <a:pPr marL="914400" lvl="1" indent="-514350">
              <a:buAutoNum type="arabicPeriod" startAt="3"/>
            </a:pPr>
            <a:endParaRPr lang="th-TH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 fontScale="90000"/>
          </a:bodyPr>
          <a:lstStyle/>
          <a:p>
            <a:pPr lvl="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e-Auction</a:t>
            </a:r>
            <a:r>
              <a:rPr lang="th-TH" dirty="0" smtClean="0"/>
              <a:t/>
            </a:r>
            <a:br>
              <a:rPr lang="th-TH" dirty="0" smtClean="0"/>
            </a:b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US" sz="3800" dirty="0" smtClean="0"/>
              <a:t>e-Auction (Electronic Auction)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th-TH" sz="3000" dirty="0" smtClean="0">
                <a:cs typeface="+mj-cs"/>
              </a:rPr>
              <a:t>	หมายถึงการประมูลจัดจ้างแบบ </a:t>
            </a:r>
            <a:r>
              <a:rPr lang="en-US" sz="3000" dirty="0" smtClean="0">
                <a:cs typeface="+mj-cs"/>
              </a:rPr>
              <a:t>on-line </a:t>
            </a:r>
            <a:r>
              <a:rPr lang="th-TH" sz="3000" dirty="0" smtClean="0">
                <a:cs typeface="+mj-cs"/>
              </a:rPr>
              <a:t>ผ่านทางระบบ </a:t>
            </a:r>
            <a:r>
              <a:rPr lang="en-US" sz="3000" dirty="0" smtClean="0">
                <a:cs typeface="+mj-cs"/>
              </a:rPr>
              <a:t>Internet </a:t>
            </a:r>
            <a:r>
              <a:rPr lang="th-TH" sz="3000" dirty="0" smtClean="0">
                <a:cs typeface="+mj-cs"/>
              </a:rPr>
              <a:t>ผู้ให้บริการตลาดกลางอิเล็กทรอนิกส์ จะจัดการประมูลและแนะนำผู้ชื้อในการจัดชื้อของ หรือเป็นการเสนอราคาโดยไม่จำกัดเรื่องเวลาและสถานที่</a:t>
            </a:r>
          </a:p>
          <a:p>
            <a:pPr>
              <a:buNone/>
            </a:pPr>
            <a:r>
              <a:rPr lang="th-TH" sz="3000" dirty="0" smtClean="0">
                <a:cs typeface="+mj-cs"/>
              </a:rPr>
              <a:t>	ปัจจุบันมีการประมูล </a:t>
            </a:r>
            <a:r>
              <a:rPr lang="en-US" sz="3000" dirty="0" smtClean="0">
                <a:cs typeface="+mj-cs"/>
              </a:rPr>
              <a:t>on-line </a:t>
            </a:r>
            <a:r>
              <a:rPr lang="th-TH" sz="3000" dirty="0" smtClean="0">
                <a:cs typeface="+mj-cs"/>
              </a:rPr>
              <a:t>ที่นิยม 2 วิธี คือ</a:t>
            </a:r>
          </a:p>
          <a:p>
            <a:pPr>
              <a:buNone/>
            </a:pPr>
            <a:r>
              <a:rPr lang="en-US" sz="3000" dirty="0" smtClean="0">
                <a:cs typeface="+mj-cs"/>
              </a:rPr>
              <a:t>	Reserve Auction </a:t>
            </a:r>
            <a:r>
              <a:rPr lang="th-TH" sz="3000" dirty="0" smtClean="0">
                <a:cs typeface="+mj-cs"/>
              </a:rPr>
              <a:t>(ประมูลเพื่อชื้อ) ผู้ชื้อเริ่มการประมูลและกำหนดความต้องการให้ผู้ขายเข้ามาเสนอราคา ผู้ขายที่เสนอราคาต่ำที่สุดเป็นผู้ชนะการประมูล สำหรับภาครัฐมักจะนิยมใช้แบบนี้</a:t>
            </a:r>
          </a:p>
          <a:p>
            <a:pPr>
              <a:buNone/>
            </a:pPr>
            <a:r>
              <a:rPr lang="en-US" sz="3000" dirty="0" smtClean="0">
                <a:cs typeface="+mj-cs"/>
              </a:rPr>
              <a:t>	Forward Auction </a:t>
            </a:r>
            <a:r>
              <a:rPr lang="th-TH" sz="3000" dirty="0" smtClean="0">
                <a:cs typeface="+mj-cs"/>
              </a:rPr>
              <a:t>(ประมูลเพื่อขาย) ผู้ขายเป็นผู้เริ่มการประมูลและกำหนดความต้องการให้ผู้ชื้อเข้ามาเสนอราคาแข่งขัน ผู้ชื้อที่สามารถเสนอราคาชื้อได้สูงสุดเป็นผู้ชนะการประมูล</a:t>
            </a:r>
            <a:endParaRPr lang="th-TH" sz="3000" dirty="0">
              <a:cs typeface="+mj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n-US" dirty="0" smtClean="0"/>
              <a:t>BSC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en-US" sz="4600" dirty="0" smtClean="0">
                <a:cs typeface="+mj-cs"/>
              </a:rPr>
              <a:t>BSC : The Balanced Score Card </a:t>
            </a:r>
          </a:p>
          <a:p>
            <a:endParaRPr lang="th-TH" dirty="0" smtClean="0">
              <a:cs typeface="+mj-cs"/>
            </a:endParaRPr>
          </a:p>
          <a:p>
            <a:pPr>
              <a:buNone/>
            </a:pPr>
            <a:r>
              <a:rPr lang="th-TH" dirty="0" smtClean="0">
                <a:cs typeface="+mj-cs"/>
              </a:rPr>
              <a:t>	</a:t>
            </a:r>
            <a:r>
              <a:rPr lang="th-TH" sz="3600" dirty="0" smtClean="0">
                <a:cs typeface="+mj-cs"/>
              </a:rPr>
              <a:t>คือการแปลวิสัยทัศน์ ภารกิจและกลยุทธ์องค์กรไปสู่ชุดของการวัดผลสําเร็จที่กําหนดกรอบสําหรับการวัดกลยุทธ์และระบบการจัดการ โดยในการวัดผลสําเร็จขององค์กรจะมี๒ มิติทั้งวัตถุประสงค์ด้านการเงิน และไม่ใช้การเงินที่สมดุลกัน ซึ่งจะพิจารณาได้ 4 มุมมอง คือ</a:t>
            </a:r>
          </a:p>
          <a:p>
            <a:pPr>
              <a:buNone/>
            </a:pPr>
            <a:endParaRPr lang="th-TH" sz="3600" dirty="0" smtClean="0">
              <a:cs typeface="+mj-cs"/>
            </a:endParaRPr>
          </a:p>
          <a:p>
            <a:pPr>
              <a:buNone/>
            </a:pPr>
            <a:r>
              <a:rPr lang="th-TH" sz="3600" dirty="0" smtClean="0">
                <a:cs typeface="+mj-cs"/>
              </a:rPr>
              <a:t>	1. มุมมองด้านการเงิน	 </a:t>
            </a:r>
            <a:r>
              <a:rPr lang="en-US" sz="3600" dirty="0" smtClean="0">
                <a:cs typeface="+mj-cs"/>
              </a:rPr>
              <a:t>Financial Perspective</a:t>
            </a:r>
          </a:p>
          <a:p>
            <a:pPr>
              <a:buNone/>
            </a:pPr>
            <a:r>
              <a:rPr lang="th-TH" sz="3600" dirty="0" smtClean="0">
                <a:cs typeface="+mj-cs"/>
              </a:rPr>
              <a:t>	2. มุมมองด้านลูกค้า 	</a:t>
            </a:r>
            <a:r>
              <a:rPr lang="en-US" sz="3600" dirty="0" smtClean="0">
                <a:cs typeface="+mj-cs"/>
              </a:rPr>
              <a:t>Customer Perspective</a:t>
            </a:r>
          </a:p>
          <a:p>
            <a:pPr>
              <a:buNone/>
            </a:pPr>
            <a:r>
              <a:rPr lang="th-TH" sz="3600" dirty="0" smtClean="0">
                <a:cs typeface="+mj-cs"/>
              </a:rPr>
              <a:t>	3. มุมมองด้านกระบวนการภายใน </a:t>
            </a:r>
            <a:r>
              <a:rPr lang="en-US" sz="3600" dirty="0" smtClean="0">
                <a:cs typeface="+mj-cs"/>
              </a:rPr>
              <a:t>Internal Business Process</a:t>
            </a:r>
            <a:r>
              <a:rPr lang="en-US" sz="3600" dirty="0" smtClean="0"/>
              <a:t> Perspective</a:t>
            </a:r>
            <a:r>
              <a:rPr lang="en-US" sz="3600" dirty="0" smtClean="0">
                <a:cs typeface="+mj-cs"/>
              </a:rPr>
              <a:t> </a:t>
            </a:r>
          </a:p>
          <a:p>
            <a:pPr>
              <a:buNone/>
            </a:pPr>
            <a:r>
              <a:rPr lang="th-TH" sz="3600" dirty="0" smtClean="0">
                <a:cs typeface="+mj-cs"/>
              </a:rPr>
              <a:t>	4. มุมมองด้านการเรียนรู้และการพัฒนา </a:t>
            </a:r>
            <a:r>
              <a:rPr lang="en-US" sz="3600" dirty="0" smtClean="0">
                <a:cs typeface="+mj-cs"/>
              </a:rPr>
              <a:t>Learning and Growth </a:t>
            </a:r>
            <a:r>
              <a:rPr lang="en-US" sz="3600" dirty="0" smtClean="0"/>
              <a:t>Perspective</a:t>
            </a:r>
            <a:endParaRPr lang="th-TH" sz="3600" dirty="0">
              <a:cs typeface="+mj-cs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7030A0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Post Audit</a:t>
            </a:r>
            <a:endParaRPr lang="th-TH" dirty="0">
              <a:solidFill>
                <a:schemeClr val="bg1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Post Audit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th-TH" dirty="0" smtClean="0">
                <a:cs typeface="+mj-cs"/>
              </a:rPr>
              <a:t>เป็นการตรวจสอบเมื่อโครงการเสร็จสิ้นแล้ว เพื่อสรุปให้เห็นว่า มีการดำเนินการใดบ้างในระหว่างที่ทำโครงการ และมีแนวทางในการพัฒนาโครงการที่จะเกิดใหม่ในอนาคตอย่างไร</a:t>
            </a:r>
            <a:endParaRPr lang="th-TH" dirty="0">
              <a:cs typeface="+mj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pPr lvl="0"/>
            <a:r>
              <a:rPr lang="th-TH" sz="5400" dirty="0" smtClean="0"/>
              <a:t>ชื่อย่อหน่วยงานรัฐบาล</a:t>
            </a:r>
            <a:endParaRPr lang="th-TH" sz="54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14350" indent="-514350">
              <a:buNone/>
            </a:pPr>
            <a:r>
              <a:rPr lang="th-TH" dirty="0" smtClean="0"/>
              <a:t>	</a:t>
            </a:r>
            <a:r>
              <a:rPr lang="th-TH" sz="2400" dirty="0" smtClean="0">
                <a:cs typeface="+mj-cs"/>
              </a:rPr>
              <a:t>สำนักงานคณะกรรมการพัฒนาการเศรษฐกิจและสังคมแห่งชาติ (สศช)</a:t>
            </a:r>
          </a:p>
          <a:p>
            <a:pPr marL="514350" indent="-514350">
              <a:buNone/>
            </a:pPr>
            <a:r>
              <a:rPr lang="th-TH" sz="2400" dirty="0" smtClean="0">
                <a:cs typeface="+mj-cs"/>
              </a:rPr>
              <a:t>	กระทรวงการคลัง (กค.)</a:t>
            </a:r>
          </a:p>
          <a:p>
            <a:pPr marL="914400" lvl="1" indent="-514350">
              <a:buNone/>
            </a:pPr>
            <a:r>
              <a:rPr lang="th-TH" sz="2400" dirty="0" smtClean="0">
                <a:cs typeface="+mj-cs"/>
              </a:rPr>
              <a:t>	สำนักงานเศรษฐกิจการคลัง (สศค.)</a:t>
            </a:r>
          </a:p>
          <a:p>
            <a:pPr marL="914400" lvl="1" indent="-514350">
              <a:buNone/>
            </a:pPr>
            <a:r>
              <a:rPr lang="th-TH" sz="2400" dirty="0" smtClean="0">
                <a:cs typeface="+mj-cs"/>
              </a:rPr>
              <a:t>	สำนักงานบริหารหนี้สาธารณะ (สบน.)</a:t>
            </a:r>
          </a:p>
          <a:p>
            <a:pPr marL="914400" lvl="1" indent="-514350">
              <a:buNone/>
            </a:pPr>
            <a:r>
              <a:rPr lang="th-TH" sz="2400" dirty="0" smtClean="0">
                <a:cs typeface="+mj-cs"/>
              </a:rPr>
              <a:t>	กรมบัญชีกลาง (บก.)</a:t>
            </a:r>
          </a:p>
          <a:p>
            <a:pPr marL="914400" lvl="1" indent="-514350">
              <a:buNone/>
            </a:pPr>
            <a:r>
              <a:rPr lang="th-TH" sz="2400" dirty="0" smtClean="0">
                <a:cs typeface="+mj-cs"/>
              </a:rPr>
              <a:t> ธนาคารแห่งประเทศไทย (ธปท.)</a:t>
            </a:r>
          </a:p>
          <a:p>
            <a:pPr marL="914400" lvl="1" indent="-514350">
              <a:buNone/>
            </a:pPr>
            <a:r>
              <a:rPr lang="th-TH" sz="2400" dirty="0" smtClean="0">
                <a:cs typeface="+mj-cs"/>
              </a:rPr>
              <a:t> สำนักงบประมาณ (สงป.)</a:t>
            </a:r>
          </a:p>
          <a:p>
            <a:pPr>
              <a:buNone/>
            </a:pPr>
            <a:r>
              <a:rPr lang="th-TH" sz="2600" dirty="0" smtClean="0">
                <a:cs typeface="+mj-cs"/>
              </a:rPr>
              <a:t>	 สำนักเลขาธิการนายกรัฐมนตรี (สลน.)</a:t>
            </a:r>
          </a:p>
          <a:p>
            <a:pPr>
              <a:buNone/>
            </a:pPr>
            <a:r>
              <a:rPr lang="th-TH" sz="2600" dirty="0" smtClean="0">
                <a:cs typeface="+mj-cs"/>
              </a:rPr>
              <a:t>	 สำนักงานคณะกรรมการพัฒนาระบบราชการ (ก.พ.ร.)</a:t>
            </a:r>
          </a:p>
          <a:p>
            <a:pPr>
              <a:buNone/>
            </a:pPr>
            <a:r>
              <a:rPr lang="th-TH" sz="2600" dirty="0" smtClean="0">
                <a:cs typeface="+mj-cs"/>
              </a:rPr>
              <a:t>	 สำนักงานตรวจเงินแผ่นดิน (สตง.)  </a:t>
            </a:r>
          </a:p>
          <a:p>
            <a:pPr marL="914400" lvl="1" indent="-514350">
              <a:buNone/>
            </a:pPr>
            <a:endParaRPr lang="th-TH" sz="2400" dirty="0"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h-TH" dirty="0" smtClean="0">
                <a:solidFill>
                  <a:schemeClr val="tx1"/>
                </a:solidFill>
                <a:cs typeface="+mj-cs"/>
              </a:rPr>
              <a:t>หน่วยงานหลักในการบริหารการคลังของรัฐ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th-TH" dirty="0" smtClean="0"/>
              <a:t>	</a:t>
            </a:r>
            <a:r>
              <a:rPr lang="th-TH" dirty="0" smtClean="0">
                <a:cs typeface="+mj-cs"/>
              </a:rPr>
              <a:t>**  สำนักเลขาธิการนายกรัฐมนตรี (สลน.)</a:t>
            </a:r>
          </a:p>
          <a:p>
            <a:pPr>
              <a:buNone/>
            </a:pPr>
            <a:r>
              <a:rPr lang="th-TH" dirty="0" smtClean="0">
                <a:cs typeface="+mj-cs"/>
              </a:rPr>
              <a:t>	**  สำนักงานคณะกรรมการพัฒนาระบบราชการ (ก.พ.ร.)</a:t>
            </a:r>
          </a:p>
          <a:p>
            <a:pPr>
              <a:buNone/>
            </a:pPr>
            <a:r>
              <a:rPr lang="th-TH" dirty="0">
                <a:cs typeface="+mj-cs"/>
              </a:rPr>
              <a:t>	</a:t>
            </a:r>
            <a:r>
              <a:rPr lang="th-TH" dirty="0" smtClean="0">
                <a:cs typeface="+mj-cs"/>
              </a:rPr>
              <a:t>**  สำนักงานตรวจเงินแผ่นดิน (สตง.)  </a:t>
            </a:r>
            <a:endParaRPr lang="th-TH" dirty="0"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h-TH" dirty="0" smtClean="0">
                <a:solidFill>
                  <a:schemeClr val="tx1"/>
                </a:solidFill>
                <a:cs typeface="+mj-cs"/>
              </a:rPr>
              <a:t>หน่วยงานหลักในการบริหารการคลังของรัฐ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h-TH" dirty="0" smtClean="0"/>
              <a:t>		</a:t>
            </a:r>
          </a:p>
          <a:p>
            <a:pPr>
              <a:buNone/>
            </a:pPr>
            <a:r>
              <a:rPr lang="th-TH" dirty="0">
                <a:solidFill>
                  <a:srgbClr val="FF0000"/>
                </a:solidFill>
                <a:cs typeface="+mj-cs"/>
              </a:rPr>
              <a:t>	</a:t>
            </a:r>
            <a:r>
              <a:rPr lang="th-TH" dirty="0" smtClean="0">
                <a:solidFill>
                  <a:srgbClr val="FF0000"/>
                </a:solidFill>
                <a:cs typeface="+mj-cs"/>
              </a:rPr>
              <a:t>	สศช. ทำรายงานสรุปภาวะเศรษฐกิจมหภาค</a:t>
            </a:r>
          </a:p>
          <a:p>
            <a:pPr>
              <a:buNone/>
            </a:pPr>
            <a:r>
              <a:rPr lang="th-TH" dirty="0">
                <a:solidFill>
                  <a:srgbClr val="FF0000"/>
                </a:solidFill>
                <a:cs typeface="+mj-cs"/>
              </a:rPr>
              <a:t>	</a:t>
            </a:r>
            <a:r>
              <a:rPr lang="th-TH" dirty="0" smtClean="0">
                <a:solidFill>
                  <a:srgbClr val="FF0000"/>
                </a:solidFill>
                <a:cs typeface="+mj-cs"/>
              </a:rPr>
              <a:t>		สถานการณ์การเงินการคลัง</a:t>
            </a:r>
          </a:p>
          <a:p>
            <a:pPr>
              <a:buNone/>
            </a:pPr>
            <a:r>
              <a:rPr lang="th-TH" dirty="0">
                <a:solidFill>
                  <a:srgbClr val="FF0000"/>
                </a:solidFill>
                <a:cs typeface="+mj-cs"/>
              </a:rPr>
              <a:t>	</a:t>
            </a:r>
            <a:r>
              <a:rPr lang="th-TH" dirty="0" smtClean="0">
                <a:solidFill>
                  <a:srgbClr val="FF0000"/>
                </a:solidFill>
                <a:cs typeface="+mj-cs"/>
              </a:rPr>
              <a:t>		ตัวเลขประมาณการเศรษฐกิจ</a:t>
            </a:r>
          </a:p>
          <a:p>
            <a:pPr>
              <a:buNone/>
            </a:pPr>
            <a:endParaRPr lang="th-TH" dirty="0" smtClean="0">
              <a:cs typeface="+mj-cs"/>
            </a:endParaRPr>
          </a:p>
          <a:p>
            <a:pPr>
              <a:buNone/>
            </a:pPr>
            <a:r>
              <a:rPr lang="th-TH" dirty="0">
                <a:cs typeface="+mj-cs"/>
              </a:rPr>
              <a:t>	</a:t>
            </a:r>
            <a:r>
              <a:rPr lang="th-TH" dirty="0" smtClean="0">
                <a:cs typeface="+mj-cs"/>
              </a:rPr>
              <a:t>	</a:t>
            </a:r>
            <a:endParaRPr lang="th-TH" dirty="0">
              <a:cs typeface="+mj-cs"/>
            </a:endParaRPr>
          </a:p>
        </p:txBody>
      </p:sp>
      <p:sp>
        <p:nvSpPr>
          <p:cNvPr id="4" name="สี่เหลี่ยมมุมมน 3"/>
          <p:cNvSpPr/>
          <p:nvPr/>
        </p:nvSpPr>
        <p:spPr>
          <a:xfrm>
            <a:off x="1357290" y="2285992"/>
            <a:ext cx="6286544" cy="1714512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th-TH" sz="3200" dirty="0">
                <a:solidFill>
                  <a:srgbClr val="FFFF00"/>
                </a:solidFill>
                <a:cs typeface="+mj-cs"/>
              </a:rPr>
              <a:t>สศช. ทำรายงานสรุปภาวะเศรษฐกิจมหภาค</a:t>
            </a:r>
          </a:p>
          <a:p>
            <a:pPr>
              <a:buNone/>
            </a:pPr>
            <a:r>
              <a:rPr lang="th-TH" sz="3200" dirty="0">
                <a:solidFill>
                  <a:srgbClr val="FFFF00"/>
                </a:solidFill>
                <a:cs typeface="+mj-cs"/>
              </a:rPr>
              <a:t>	</a:t>
            </a:r>
            <a:r>
              <a:rPr lang="th-TH" sz="3200" dirty="0" smtClean="0">
                <a:solidFill>
                  <a:srgbClr val="FFFF00"/>
                </a:solidFill>
                <a:cs typeface="+mj-cs"/>
              </a:rPr>
              <a:t>สถานการณ์</a:t>
            </a:r>
            <a:r>
              <a:rPr lang="th-TH" sz="3200" dirty="0">
                <a:solidFill>
                  <a:srgbClr val="FFFF00"/>
                </a:solidFill>
                <a:cs typeface="+mj-cs"/>
              </a:rPr>
              <a:t>การเงินการคลัง</a:t>
            </a:r>
          </a:p>
          <a:p>
            <a:pPr>
              <a:buNone/>
            </a:pPr>
            <a:r>
              <a:rPr lang="th-TH" sz="3200" dirty="0">
                <a:solidFill>
                  <a:srgbClr val="FFFF00"/>
                </a:solidFill>
                <a:cs typeface="+mj-cs"/>
              </a:rPr>
              <a:t>	</a:t>
            </a:r>
            <a:r>
              <a:rPr lang="th-TH" sz="3200" dirty="0" smtClean="0">
                <a:solidFill>
                  <a:srgbClr val="FFFF00"/>
                </a:solidFill>
                <a:cs typeface="+mj-cs"/>
              </a:rPr>
              <a:t>ตัวเลข</a:t>
            </a:r>
            <a:r>
              <a:rPr lang="th-TH" sz="3200" dirty="0">
                <a:solidFill>
                  <a:srgbClr val="FFFF00"/>
                </a:solidFill>
                <a:cs typeface="+mj-cs"/>
              </a:rPr>
              <a:t>ประมาณการเศรษฐกิจ</a:t>
            </a:r>
          </a:p>
        </p:txBody>
      </p:sp>
      <p:sp>
        <p:nvSpPr>
          <p:cNvPr id="6" name="สี่เหลี่ยมมุมมน 5"/>
          <p:cNvSpPr/>
          <p:nvPr/>
        </p:nvSpPr>
        <p:spPr>
          <a:xfrm>
            <a:off x="1357290" y="4429132"/>
            <a:ext cx="6286544" cy="171451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th-TH" sz="3200" dirty="0">
                <a:cs typeface="+mj-cs"/>
              </a:rPr>
              <a:t>กค. และ ธปท. พิจารณา กำหนดวงเงิน</a:t>
            </a:r>
          </a:p>
          <a:p>
            <a:pPr>
              <a:buNone/>
            </a:pPr>
            <a:r>
              <a:rPr lang="th-TH" sz="3200" dirty="0">
                <a:cs typeface="+mj-cs"/>
              </a:rPr>
              <a:t>	</a:t>
            </a:r>
            <a:r>
              <a:rPr lang="th-TH" sz="3200" dirty="0" smtClean="0">
                <a:cs typeface="+mj-cs"/>
              </a:rPr>
              <a:t>รายได้ </a:t>
            </a:r>
            <a:r>
              <a:rPr lang="th-TH" sz="3200" dirty="0">
                <a:cs typeface="+mj-cs"/>
              </a:rPr>
              <a:t>รายจ่ายและวงเงิน</a:t>
            </a:r>
            <a:r>
              <a:rPr lang="th-TH" sz="3200" dirty="0" smtClean="0">
                <a:cs typeface="+mj-cs"/>
              </a:rPr>
              <a:t>กู้</a:t>
            </a:r>
          </a:p>
          <a:p>
            <a:pPr>
              <a:buNone/>
            </a:pPr>
            <a:r>
              <a:rPr lang="th-TH" sz="3200" dirty="0" smtClean="0">
                <a:cs typeface="+mj-cs"/>
              </a:rPr>
              <a:t>	สำหรับ</a:t>
            </a:r>
            <a:r>
              <a:rPr lang="th-TH" sz="3200" dirty="0">
                <a:cs typeface="+mj-cs"/>
              </a:rPr>
              <a:t>งบประมาณรายจ่ายประจำปี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h-TH" dirty="0" smtClean="0">
                <a:solidFill>
                  <a:schemeClr val="tx1"/>
                </a:solidFill>
                <a:cs typeface="+mj-cs"/>
              </a:rPr>
              <a:t>หน่วยงานหลักในการบริหารการคลังของรัฐ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h-TH" dirty="0" smtClean="0"/>
              <a:t>	</a:t>
            </a:r>
          </a:p>
          <a:p>
            <a:pPr>
              <a:buNone/>
            </a:pPr>
            <a:r>
              <a:rPr lang="th-TH" dirty="0">
                <a:cs typeface="+mj-cs"/>
              </a:rPr>
              <a:t>	</a:t>
            </a:r>
            <a:r>
              <a:rPr lang="th-TH" dirty="0" smtClean="0">
                <a:cs typeface="+mj-cs"/>
              </a:rPr>
              <a:t>	สวป. จัดทำงบประมาณรายจ่ายประจำปีเสนอต่อ</a:t>
            </a:r>
          </a:p>
          <a:p>
            <a:pPr algn="ctr">
              <a:buNone/>
            </a:pPr>
            <a:r>
              <a:rPr lang="th-TH" sz="3200" dirty="0" smtClean="0">
                <a:cs typeface="+mj-cs"/>
              </a:rPr>
              <a:t>คณะรัฐมนตรี (ครม.) และรัฐสภา</a:t>
            </a:r>
          </a:p>
          <a:p>
            <a:pPr algn="ctr">
              <a:buNone/>
            </a:pPr>
            <a:endParaRPr lang="th-TH" dirty="0" smtClean="0">
              <a:cs typeface="+mj-cs"/>
            </a:endParaRPr>
          </a:p>
          <a:p>
            <a:pPr>
              <a:buNone/>
            </a:pPr>
            <a:r>
              <a:rPr lang="th-TH" sz="3200" dirty="0" smtClean="0">
                <a:cs typeface="+mj-cs"/>
              </a:rPr>
              <a:t> 		บก. สงป. สนง ก.พ.ร. และ สตง.</a:t>
            </a:r>
          </a:p>
          <a:p>
            <a:pPr lvl="1">
              <a:buNone/>
            </a:pPr>
            <a:r>
              <a:rPr lang="th-TH" sz="3200" dirty="0">
                <a:cs typeface="+mj-cs"/>
              </a:rPr>
              <a:t>	</a:t>
            </a:r>
            <a:r>
              <a:rPr lang="th-TH" sz="3200" dirty="0" smtClean="0">
                <a:cs typeface="+mj-cs"/>
              </a:rPr>
              <a:t>		บริหารและควบคุมการใช้จ่ายงบประมาณ</a:t>
            </a:r>
            <a:endParaRPr lang="th-TH" sz="3200" dirty="0">
              <a:cs typeface="+mj-cs"/>
            </a:endParaRPr>
          </a:p>
        </p:txBody>
      </p:sp>
      <p:sp>
        <p:nvSpPr>
          <p:cNvPr id="6" name="สี่เหลี่ยมมุมมน 5"/>
          <p:cNvSpPr/>
          <p:nvPr/>
        </p:nvSpPr>
        <p:spPr>
          <a:xfrm>
            <a:off x="1285852" y="2143116"/>
            <a:ext cx="6000792" cy="1285884"/>
          </a:xfrm>
          <a:prstGeom prst="roundRect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th-TH" sz="3200" dirty="0">
                <a:solidFill>
                  <a:srgbClr val="FFFF00"/>
                </a:solidFill>
              </a:rPr>
              <a:t>สวป. จัดทำงบประมาณรายจ่ายประจำปีเสนอต่อ</a:t>
            </a:r>
          </a:p>
          <a:p>
            <a:pPr algn="ctr">
              <a:buNone/>
            </a:pPr>
            <a:r>
              <a:rPr lang="th-TH" sz="3200" dirty="0">
                <a:solidFill>
                  <a:schemeClr val="bg1"/>
                </a:solidFill>
              </a:rPr>
              <a:t>คณะรัฐมนตรี (ครม.) และรัฐสภา</a:t>
            </a:r>
          </a:p>
        </p:txBody>
      </p:sp>
      <p:sp>
        <p:nvSpPr>
          <p:cNvPr id="8" name="สี่เหลี่ยมมุมมน 7"/>
          <p:cNvSpPr/>
          <p:nvPr/>
        </p:nvSpPr>
        <p:spPr>
          <a:xfrm>
            <a:off x="1357290" y="4000504"/>
            <a:ext cx="5929354" cy="142876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th-TH" sz="3200" dirty="0">
                <a:solidFill>
                  <a:srgbClr val="FFFF00"/>
                </a:solidFill>
              </a:rPr>
              <a:t>บก. สงป. สนง ก.พ.ร. และ สตง.</a:t>
            </a:r>
          </a:p>
          <a:p>
            <a:pPr lvl="1">
              <a:buNone/>
            </a:pPr>
            <a:r>
              <a:rPr lang="th-TH" sz="3200" dirty="0"/>
              <a:t>	</a:t>
            </a:r>
            <a:r>
              <a:rPr lang="th-TH" sz="3200" dirty="0" smtClean="0">
                <a:solidFill>
                  <a:schemeClr val="bg1"/>
                </a:solidFill>
              </a:rPr>
              <a:t>บริหาร</a:t>
            </a:r>
            <a:r>
              <a:rPr lang="th-TH" sz="3200" dirty="0">
                <a:solidFill>
                  <a:schemeClr val="bg1"/>
                </a:solidFill>
              </a:rPr>
              <a:t>และควบคุมการใช้จ่ายงบประมาณ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h-TH" dirty="0" smtClean="0"/>
              <a:t>บทที่ 2 </a:t>
            </a:r>
            <a:br>
              <a:rPr lang="th-TH" dirty="0" smtClean="0"/>
            </a:br>
            <a:r>
              <a:rPr lang="th-TH" dirty="0" smtClean="0"/>
              <a:t>การดำเนินการบริหารการคลังภาครัฐ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3286125"/>
            <a:ext cx="8401080" cy="2428892"/>
          </a:xfrm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ctr">
              <a:buNone/>
            </a:pPr>
            <a:endParaRPr lang="th-TH" sz="4400" dirty="0" smtClean="0">
              <a:cs typeface="+mj-cs"/>
            </a:endParaRPr>
          </a:p>
          <a:p>
            <a:pPr algn="ctr">
              <a:buNone/>
            </a:pPr>
            <a:r>
              <a:rPr lang="th-TH" sz="4400" dirty="0" smtClean="0">
                <a:cs typeface="+mj-cs"/>
              </a:rPr>
              <a:t>วงจรการบริหารการคลังภาครัฐ</a:t>
            </a:r>
            <a:endParaRPr lang="th-TH" sz="4400" dirty="0"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r>
              <a:rPr lang="th-TH" dirty="0" smtClean="0"/>
              <a:t/>
            </a:r>
            <a:br>
              <a:rPr lang="th-TH" dirty="0" smtClean="0"/>
            </a:br>
            <a:r>
              <a:rPr lang="th-TH" dirty="0" smtClean="0"/>
              <a:t>วงจร</a:t>
            </a:r>
            <a:r>
              <a:rPr lang="th-TH" dirty="0"/>
              <a:t>การบริหารการคลังภาครัฐ</a:t>
            </a:r>
            <a:br>
              <a:rPr lang="th-TH" dirty="0"/>
            </a:b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th-TH" dirty="0" smtClean="0">
                <a:cs typeface="+mj-cs"/>
              </a:rPr>
              <a:t>				</a:t>
            </a:r>
            <a:r>
              <a:rPr lang="th-TH" dirty="0" smtClean="0">
                <a:solidFill>
                  <a:srgbClr val="7030A0"/>
                </a:solidFill>
                <a:cs typeface="+mj-cs"/>
              </a:rPr>
              <a:t>      รูปแบบวงจร</a:t>
            </a:r>
          </a:p>
          <a:p>
            <a:pPr>
              <a:buNone/>
            </a:pPr>
            <a:endParaRPr lang="th-TH" dirty="0" smtClean="0">
              <a:cs typeface="+mj-cs"/>
            </a:endParaRPr>
          </a:p>
          <a:p>
            <a:pPr>
              <a:buNone/>
            </a:pPr>
            <a:endParaRPr lang="th-TH" dirty="0">
              <a:cs typeface="+mj-cs"/>
            </a:endParaRPr>
          </a:p>
        </p:txBody>
      </p:sp>
      <p:sp>
        <p:nvSpPr>
          <p:cNvPr id="4" name="สี่เหลี่ยมมุมมน 3"/>
          <p:cNvSpPr/>
          <p:nvPr/>
        </p:nvSpPr>
        <p:spPr>
          <a:xfrm>
            <a:off x="1571604" y="2643182"/>
            <a:ext cx="5929354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dirty="0" smtClean="0">
                <a:solidFill>
                  <a:srgbClr val="FFFF00"/>
                </a:solidFill>
                <a:cs typeface="+mj-cs"/>
              </a:rPr>
              <a:t>การจัดเตรียม</a:t>
            </a:r>
            <a:endParaRPr lang="th-TH" sz="3600" dirty="0">
              <a:solidFill>
                <a:srgbClr val="FFFF00"/>
              </a:solidFill>
              <a:cs typeface="+mj-cs"/>
            </a:endParaRPr>
          </a:p>
        </p:txBody>
      </p:sp>
      <p:sp>
        <p:nvSpPr>
          <p:cNvPr id="5" name="สี่เหลี่ยมมุมมน 4"/>
          <p:cNvSpPr/>
          <p:nvPr/>
        </p:nvSpPr>
        <p:spPr>
          <a:xfrm>
            <a:off x="1643042" y="3786190"/>
            <a:ext cx="5857916" cy="9286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dirty="0" smtClean="0">
                <a:solidFill>
                  <a:srgbClr val="FF0000"/>
                </a:solidFill>
                <a:cs typeface="+mj-cs"/>
              </a:rPr>
              <a:t>การจัดทำงบประมาณ</a:t>
            </a:r>
            <a:endParaRPr lang="th-TH" sz="3600" dirty="0">
              <a:solidFill>
                <a:srgbClr val="FF0000"/>
              </a:solidFill>
              <a:cs typeface="+mj-cs"/>
            </a:endParaRPr>
          </a:p>
        </p:txBody>
      </p:sp>
      <p:sp>
        <p:nvSpPr>
          <p:cNvPr id="6" name="สี่เหลี่ยมมุมมน 5"/>
          <p:cNvSpPr/>
          <p:nvPr/>
        </p:nvSpPr>
        <p:spPr>
          <a:xfrm>
            <a:off x="1643042" y="5000636"/>
            <a:ext cx="5857916" cy="1357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dirty="0" smtClean="0">
                <a:solidFill>
                  <a:schemeClr val="tx1"/>
                </a:solidFill>
                <a:cs typeface="+mj-cs"/>
              </a:rPr>
              <a:t>การบริหาร การควบคุม</a:t>
            </a:r>
          </a:p>
          <a:p>
            <a:pPr algn="ctr"/>
            <a:r>
              <a:rPr lang="th-TH" sz="3600" dirty="0" smtClean="0">
                <a:solidFill>
                  <a:schemeClr val="tx1"/>
                </a:solidFill>
                <a:cs typeface="+mj-cs"/>
              </a:rPr>
              <a:t>และการติดตามการใช้จ่ายงบประมาณ</a:t>
            </a:r>
            <a:endParaRPr lang="th-TH" sz="3600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7" name="สี่เหลี่ยมมุมมน 6"/>
          <p:cNvSpPr/>
          <p:nvPr/>
        </p:nvSpPr>
        <p:spPr>
          <a:xfrm>
            <a:off x="3571868" y="1714488"/>
            <a:ext cx="1785950" cy="64294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>
                <a:solidFill>
                  <a:schemeClr val="tx1"/>
                </a:solidFill>
              </a:rPr>
              <a:t>รูปแบบวงจร</a:t>
            </a:r>
            <a:endParaRPr lang="th-TH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th-TH" dirty="0" smtClean="0"/>
              <a:t>วงจรการบริหารการคลังภาครัฐ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th-TH" dirty="0" smtClean="0">
                <a:solidFill>
                  <a:srgbClr val="FF0000"/>
                </a:solidFill>
                <a:cs typeface="+mj-cs"/>
              </a:rPr>
              <a:t>				      การจัดเตรียม</a:t>
            </a:r>
          </a:p>
          <a:p>
            <a:r>
              <a:rPr lang="th-TH" dirty="0" smtClean="0">
                <a:cs typeface="+mj-cs"/>
              </a:rPr>
              <a:t>จัดทำสรุปสภาวะเศรษฐกิจมหภาค สถานการณ์การเงินการคลังประมาณการภาวะเศรษฐกิจอีก 4 ปีข้างหน้า โดย สศช. กค. สงป. ธปท. เลขาธิการสภาความมั่นคง และสำนักเลขาธิการนายกรัฐมนตรี เพื่อวางนโยบายรัฐบาล</a:t>
            </a:r>
          </a:p>
          <a:p>
            <a:r>
              <a:rPr lang="th-TH" dirty="0" smtClean="0">
                <a:cs typeface="+mj-cs"/>
              </a:rPr>
              <a:t>ครม.กำหนดเป้าหมายทางเศรษฐกิจและกรอบนโยบายการคลัง</a:t>
            </a:r>
          </a:p>
          <a:p>
            <a:r>
              <a:rPr lang="th-TH" dirty="0" smtClean="0">
                <a:cs typeface="+mj-cs"/>
              </a:rPr>
              <a:t>คณะกรรมการจัดทำแผนบริหารราชการแผ่นดิน และกำหนดกรอบวงเงินงบประมาณสูงสุดตามยุทธศาสตร์ รายจ่ายขั้นต่ำและแหล่งที่มา</a:t>
            </a:r>
          </a:p>
          <a:p>
            <a:endParaRPr lang="th-TH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th-TH" dirty="0" smtClean="0"/>
              <a:t>วงจรการบริหารการคลังภาครัฐ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th-TH" dirty="0" smtClean="0">
                <a:cs typeface="+mj-cs"/>
              </a:rPr>
              <a:t>				</a:t>
            </a:r>
            <a:r>
              <a:rPr lang="th-TH" dirty="0" smtClean="0">
                <a:solidFill>
                  <a:srgbClr val="FF0000"/>
                </a:solidFill>
                <a:cs typeface="+mj-cs"/>
              </a:rPr>
              <a:t>การจัดทำงบประมาณ</a:t>
            </a:r>
          </a:p>
          <a:p>
            <a:pPr>
              <a:buNone/>
            </a:pPr>
            <a:endParaRPr lang="th-TH" dirty="0" smtClean="0">
              <a:solidFill>
                <a:srgbClr val="FF0000"/>
              </a:solidFill>
              <a:cs typeface="+mj-cs"/>
            </a:endParaRPr>
          </a:p>
          <a:p>
            <a:r>
              <a:rPr lang="th-TH" dirty="0" smtClean="0">
                <a:cs typeface="+mj-cs"/>
              </a:rPr>
              <a:t>ส่วนราชการจัดทำแผนปฏิบัติราชการ 4 ปี แผนปฏิบัติราชการประจำปีและคำของบประมาณรายจ่ายประจำปี</a:t>
            </a:r>
          </a:p>
          <a:p>
            <a:r>
              <a:rPr lang="th-TH" dirty="0" smtClean="0">
                <a:cs typeface="+mj-cs"/>
              </a:rPr>
              <a:t>สงป. นำเสนอร่างพรบ. งปม.รายจ่ายประจำปีให้ครม. และสภาผู้แทนราษฎรและวุฒิสภา</a:t>
            </a:r>
          </a:p>
          <a:p>
            <a:r>
              <a:rPr lang="th-TH" dirty="0" smtClean="0">
                <a:cs typeface="+mj-cs"/>
              </a:rPr>
              <a:t>เมื่อกฎหมายผ่านสภาแล้ว สงป.จัดสรร งปม. ให้ส่วนราชการต่อไป</a:t>
            </a:r>
            <a:endParaRPr lang="th-TH" dirty="0"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</TotalTime>
  <Words>455</Words>
  <Application>Microsoft Office PowerPoint</Application>
  <PresentationFormat>นำเสนอทางหน้าจอ (4:3)</PresentationFormat>
  <Paragraphs>143</Paragraphs>
  <Slides>23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23</vt:i4>
      </vt:variant>
    </vt:vector>
  </HeadingPairs>
  <TitlesOfParts>
    <vt:vector size="24" baseType="lpstr">
      <vt:lpstr>ชุดรูปแบบของ Office</vt:lpstr>
      <vt:lpstr>บทที่ 2  การดำเนินการบริหารการคลังภาครัฐ</vt:lpstr>
      <vt:lpstr> หน่วยงานหลักในการบริหารการคลังของรัฐ </vt:lpstr>
      <vt:lpstr>หน่วยงานหลักในการบริหารการคลังของรัฐ</vt:lpstr>
      <vt:lpstr>หน่วยงานหลักในการบริหารการคลังของรัฐ</vt:lpstr>
      <vt:lpstr>หน่วยงานหลักในการบริหารการคลังของรัฐ</vt:lpstr>
      <vt:lpstr>บทที่ 2  การดำเนินการบริหารการคลังภาครัฐ</vt:lpstr>
      <vt:lpstr> วงจรการบริหารการคลังภาครัฐ </vt:lpstr>
      <vt:lpstr>วงจรการบริหารการคลังภาครัฐ</vt:lpstr>
      <vt:lpstr>วงจรการบริหารการคลังภาครัฐ</vt:lpstr>
      <vt:lpstr>วงจรการบริหารการคลังภาครัฐ</vt:lpstr>
      <vt:lpstr>วงจรการบริหารการคลังภาครัฐ</vt:lpstr>
      <vt:lpstr>วงจรการบริหารการคลังภาครัฐ</vt:lpstr>
      <vt:lpstr>วงจรการบริหารการคลังภาครัฐ</vt:lpstr>
      <vt:lpstr>วงจรการบริหารการคลังภาครัฐ</vt:lpstr>
      <vt:lpstr>วงจรการบริหารการคลังภาครัฐ</vt:lpstr>
      <vt:lpstr>คำศัพท์</vt:lpstr>
      <vt:lpstr> GFMIS </vt:lpstr>
      <vt:lpstr>KPIs</vt:lpstr>
      <vt:lpstr> e-Procurement </vt:lpstr>
      <vt:lpstr> e-Auction </vt:lpstr>
      <vt:lpstr>BSC</vt:lpstr>
      <vt:lpstr>Post Audit</vt:lpstr>
      <vt:lpstr>ชื่อย่อหน่วยงานรัฐบาล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2  การดำเนินการบริหารการคลังภาครัฐ</dc:title>
  <dc:creator>User</dc:creator>
  <cp:lastModifiedBy>Admin</cp:lastModifiedBy>
  <cp:revision>45</cp:revision>
  <dcterms:created xsi:type="dcterms:W3CDTF">2014-08-27T15:24:17Z</dcterms:created>
  <dcterms:modified xsi:type="dcterms:W3CDTF">2014-08-29T06:53:54Z</dcterms:modified>
</cp:coreProperties>
</file>