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4330E-FE55-42EF-8B45-67546A857890}" type="datetimeFigureOut">
              <a:rPr lang="th-TH" smtClean="0"/>
              <a:pPr/>
              <a:t>03/10/57</a:t>
            </a:fld>
            <a:endParaRPr lang="th-TH" dirty="0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7FB1-C5E9-40F0-9ED1-275A69CD85A6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4330E-FE55-42EF-8B45-67546A857890}" type="datetimeFigureOut">
              <a:rPr lang="th-TH" smtClean="0"/>
              <a:pPr/>
              <a:t>03/10/57</a:t>
            </a:fld>
            <a:endParaRPr lang="th-TH" dirty="0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7FB1-C5E9-40F0-9ED1-275A69CD85A6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4330E-FE55-42EF-8B45-67546A857890}" type="datetimeFigureOut">
              <a:rPr lang="th-TH" smtClean="0"/>
              <a:pPr/>
              <a:t>03/10/57</a:t>
            </a:fld>
            <a:endParaRPr lang="th-TH" dirty="0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7FB1-C5E9-40F0-9ED1-275A69CD85A6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4330E-FE55-42EF-8B45-67546A857890}" type="datetimeFigureOut">
              <a:rPr lang="th-TH" smtClean="0"/>
              <a:pPr/>
              <a:t>03/10/57</a:t>
            </a:fld>
            <a:endParaRPr lang="th-TH" dirty="0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7FB1-C5E9-40F0-9ED1-275A69CD85A6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4330E-FE55-42EF-8B45-67546A857890}" type="datetimeFigureOut">
              <a:rPr lang="th-TH" smtClean="0"/>
              <a:pPr/>
              <a:t>03/10/57</a:t>
            </a:fld>
            <a:endParaRPr lang="th-TH" dirty="0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7FB1-C5E9-40F0-9ED1-275A69CD85A6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4330E-FE55-42EF-8B45-67546A857890}" type="datetimeFigureOut">
              <a:rPr lang="th-TH" smtClean="0"/>
              <a:pPr/>
              <a:t>03/10/57</a:t>
            </a:fld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7FB1-C5E9-40F0-9ED1-275A69CD85A6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4330E-FE55-42EF-8B45-67546A857890}" type="datetimeFigureOut">
              <a:rPr lang="th-TH" smtClean="0"/>
              <a:pPr/>
              <a:t>03/10/57</a:t>
            </a:fld>
            <a:endParaRPr lang="th-TH" dirty="0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7FB1-C5E9-40F0-9ED1-275A69CD85A6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4330E-FE55-42EF-8B45-67546A857890}" type="datetimeFigureOut">
              <a:rPr lang="th-TH" smtClean="0"/>
              <a:pPr/>
              <a:t>03/10/57</a:t>
            </a:fld>
            <a:endParaRPr lang="th-TH" dirty="0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7FB1-C5E9-40F0-9ED1-275A69CD85A6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4330E-FE55-42EF-8B45-67546A857890}" type="datetimeFigureOut">
              <a:rPr lang="th-TH" smtClean="0"/>
              <a:pPr/>
              <a:t>03/10/57</a:t>
            </a:fld>
            <a:endParaRPr lang="th-TH" dirty="0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7FB1-C5E9-40F0-9ED1-275A69CD85A6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4330E-FE55-42EF-8B45-67546A857890}" type="datetimeFigureOut">
              <a:rPr lang="th-TH" smtClean="0"/>
              <a:pPr/>
              <a:t>03/10/57</a:t>
            </a:fld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7FB1-C5E9-40F0-9ED1-275A69CD85A6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 dirty="0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4330E-FE55-42EF-8B45-67546A857890}" type="datetimeFigureOut">
              <a:rPr lang="th-TH" smtClean="0"/>
              <a:pPr/>
              <a:t>03/10/57</a:t>
            </a:fld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7FB1-C5E9-40F0-9ED1-275A69CD85A6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84330E-FE55-42EF-8B45-67546A857890}" type="datetimeFigureOut">
              <a:rPr lang="th-TH" smtClean="0"/>
              <a:pPr/>
              <a:t>03/10/57</a:t>
            </a:fld>
            <a:endParaRPr lang="th-TH" dirty="0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 dirty="0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7B7FB1-C5E9-40F0-9ED1-275A69CD85A6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42910" y="571480"/>
            <a:ext cx="7772400" cy="1785949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th-TH" b="1" dirty="0" smtClean="0">
                <a:solidFill>
                  <a:schemeClr val="tx1"/>
                </a:solidFill>
                <a:cs typeface="+mn-cs"/>
              </a:rPr>
              <a:t>บทที่ 4 </a:t>
            </a:r>
            <a:br>
              <a:rPr lang="th-TH" b="1" dirty="0" smtClean="0">
                <a:solidFill>
                  <a:schemeClr val="tx1"/>
                </a:solidFill>
                <a:cs typeface="+mn-cs"/>
              </a:rPr>
            </a:br>
            <a:r>
              <a:rPr lang="th-TH" b="1" dirty="0" smtClean="0">
                <a:solidFill>
                  <a:schemeClr val="tx1"/>
                </a:solidFill>
                <a:cs typeface="+mn-cs"/>
              </a:rPr>
              <a:t>การกระจาย อำนาจด้านการคลัง</a:t>
            </a:r>
            <a:endParaRPr lang="th-TH" b="1" dirty="0">
              <a:solidFill>
                <a:schemeClr val="tx1"/>
              </a:solidFill>
              <a:cs typeface="+mn-cs"/>
            </a:endParaRP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000372"/>
            <a:ext cx="6400800" cy="263842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4800" b="1" dirty="0" smtClean="0">
                <a:solidFill>
                  <a:schemeClr val="tx1"/>
                </a:solidFill>
                <a:cs typeface="+mj-cs"/>
              </a:rPr>
              <a:t>แนวคิดและหลักการ</a:t>
            </a:r>
          </a:p>
          <a:p>
            <a:r>
              <a:rPr lang="th-TH" sz="4800" b="1" dirty="0" smtClean="0">
                <a:solidFill>
                  <a:schemeClr val="tx1"/>
                </a:solidFill>
                <a:cs typeface="+mj-cs"/>
              </a:rPr>
              <a:t>ของการกระจายอำนาจการคลัง</a:t>
            </a:r>
            <a:endParaRPr lang="th-TH" sz="4800" b="1" dirty="0">
              <a:solidFill>
                <a:schemeClr val="tx1"/>
              </a:solidFill>
              <a:cs typeface="+mj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th-TH" dirty="0" smtClean="0"/>
              <a:t>การกระจายอำนาจการเงิน การคลังและงบประมาณ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h-TH" sz="3600" b="1" i="1" dirty="0">
                <a:solidFill>
                  <a:srgbClr val="7030A0"/>
                </a:solidFill>
                <a:cs typeface="DilleniaUPC" pitchFamily="18" charset="-34"/>
              </a:rPr>
              <a:t>4</a:t>
            </a:r>
            <a:r>
              <a:rPr lang="th-TH" sz="3600" b="1" i="1" dirty="0" smtClean="0">
                <a:solidFill>
                  <a:srgbClr val="7030A0"/>
                </a:solidFill>
                <a:effectLst/>
                <a:cs typeface="DilleniaUPC" pitchFamily="18" charset="-34"/>
              </a:rPr>
              <a:t>. </a:t>
            </a:r>
            <a:r>
              <a:rPr lang="th-TH" b="1" i="1" u="sng" dirty="0" smtClean="0">
                <a:solidFill>
                  <a:srgbClr val="7030A0"/>
                </a:solidFill>
                <a:effectLst/>
                <a:cs typeface="DilleniaUPC" pitchFamily="18" charset="-34"/>
              </a:rPr>
              <a:t>การจัดสรรเงินอุดหนุนให้แก่ อปท.</a:t>
            </a:r>
            <a:r>
              <a:rPr lang="th-TH" b="1" dirty="0" smtClean="0">
                <a:effectLst/>
                <a:cs typeface="DilleniaUPC" pitchFamily="18" charset="-34"/>
              </a:rPr>
              <a:t>  ต้องคำนึงถึงความสมดุลของวัตถุประสงค์ในการจัดสรร ๔ ประการ คือ</a:t>
            </a:r>
          </a:p>
          <a:p>
            <a:r>
              <a:rPr lang="th-TH" b="1" dirty="0" smtClean="0">
                <a:cs typeface="DilleniaUPC" pitchFamily="18" charset="-34"/>
              </a:rPr>
              <a:t>4.1 เพื่อให้ อปท. สามารถให้บริการสาธารณะที่มีมาตรฐานอย่างทั่วถึง</a:t>
            </a:r>
          </a:p>
          <a:p>
            <a:r>
              <a:rPr lang="th-TH" b="1" dirty="0" smtClean="0">
                <a:cs typeface="DilleniaUPC" pitchFamily="18" charset="-34"/>
              </a:rPr>
              <a:t>4.2 เพื่อลดช่องว่างระหว่าง อปท. ที่มีฐานะทางการคลังที่แตกต่างกัน</a:t>
            </a:r>
            <a:endParaRPr lang="th-TH" b="1" dirty="0" smtClean="0">
              <a:effectLst/>
              <a:cs typeface="DilleniaUPC" pitchFamily="18" charset="-34"/>
            </a:endParaRPr>
          </a:p>
          <a:p>
            <a:r>
              <a:rPr lang="th-TH" b="1" dirty="0" smtClean="0">
                <a:cs typeface="DilleniaUPC" pitchFamily="18" charset="-34"/>
              </a:rPr>
              <a:t>4.3 เพื่อให้ อปท. บางแห่งดำเนินการตามนโยบายของรัฐ หรือ</a:t>
            </a:r>
          </a:p>
          <a:p>
            <a:pPr>
              <a:buNone/>
            </a:pPr>
            <a:r>
              <a:rPr lang="th-TH" b="1" dirty="0">
                <a:cs typeface="DilleniaUPC" pitchFamily="18" charset="-34"/>
              </a:rPr>
              <a:t>	</a:t>
            </a:r>
            <a:r>
              <a:rPr lang="th-TH" b="1" dirty="0" smtClean="0">
                <a:cs typeface="DilleniaUPC" pitchFamily="18" charset="-34"/>
              </a:rPr>
              <a:t>	สามารถดำเนินการแก้ไขปัญหาในท้องถิ่นซึ่งเกินขีดความสามารถ</a:t>
            </a:r>
          </a:p>
          <a:p>
            <a:pPr>
              <a:buNone/>
            </a:pPr>
            <a:r>
              <a:rPr lang="th-TH" b="1" dirty="0">
                <a:cs typeface="DilleniaUPC" pitchFamily="18" charset="-34"/>
              </a:rPr>
              <a:t>	</a:t>
            </a:r>
            <a:r>
              <a:rPr lang="th-TH" b="1" dirty="0" smtClean="0">
                <a:cs typeface="DilleniaUPC" pitchFamily="18" charset="-34"/>
              </a:rPr>
              <a:t>	ทางการคลังของ อปท. นั้นๆ</a:t>
            </a:r>
          </a:p>
          <a:p>
            <a:r>
              <a:rPr lang="th-TH" b="1" dirty="0" smtClean="0">
                <a:cs typeface="DilleniaUPC" pitchFamily="18" charset="-34"/>
              </a:rPr>
              <a:t>4.4 เพื่อกระตุ้นให้ อปท. เพิ่มขีดความสามารถในการพึ่งพาตนเอง</a:t>
            </a:r>
          </a:p>
          <a:p>
            <a:pPr>
              <a:buNone/>
            </a:pPr>
            <a:r>
              <a:rPr lang="th-TH" b="1" dirty="0">
                <a:cs typeface="DilleniaUPC" pitchFamily="18" charset="-34"/>
              </a:rPr>
              <a:t>	</a:t>
            </a:r>
            <a:r>
              <a:rPr lang="th-TH" b="1" dirty="0" smtClean="0">
                <a:cs typeface="DilleniaUPC" pitchFamily="18" charset="-34"/>
              </a:rPr>
              <a:t>	ทางการคลังบนพื้นฐานรายได้ของตนเองในระยะยาว</a:t>
            </a:r>
          </a:p>
          <a:p>
            <a:pPr>
              <a:buNone/>
            </a:pPr>
            <a:endParaRPr lang="th-TH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th-TH" dirty="0" smtClean="0"/>
              <a:t>การกระจายอำนาจการเงิน การคลังและงบประมาณ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th-TH" b="1" i="1" dirty="0">
                <a:solidFill>
                  <a:srgbClr val="7030A0"/>
                </a:solidFill>
                <a:cs typeface="DilleniaUPC" pitchFamily="18" charset="-34"/>
              </a:rPr>
              <a:t>5</a:t>
            </a:r>
            <a:r>
              <a:rPr lang="th-TH" b="1" i="1" dirty="0" smtClean="0">
                <a:solidFill>
                  <a:srgbClr val="7030A0"/>
                </a:solidFill>
                <a:effectLst/>
                <a:cs typeface="DilleniaUPC" pitchFamily="18" charset="-34"/>
              </a:rPr>
              <a:t>. </a:t>
            </a:r>
            <a:r>
              <a:rPr lang="th-TH" b="1" i="1" u="sng" dirty="0" smtClean="0">
                <a:solidFill>
                  <a:srgbClr val="7030A0"/>
                </a:solidFill>
                <a:effectLst/>
                <a:cs typeface="DilleniaUPC" pitchFamily="18" charset="-34"/>
              </a:rPr>
              <a:t>การทบทวนการจัดสรรรายได้ให้แก่ อปท.</a:t>
            </a:r>
          </a:p>
          <a:p>
            <a:pPr>
              <a:buNone/>
            </a:pPr>
            <a:r>
              <a:rPr lang="th-TH" b="1" dirty="0" smtClean="0">
                <a:cs typeface="DilleniaUPC" pitchFamily="18" charset="-34"/>
              </a:rPr>
              <a:t>	ต้อง</a:t>
            </a:r>
            <a:r>
              <a:rPr lang="th-TH" b="1" dirty="0">
                <a:cs typeface="DilleniaUPC" pitchFamily="18" charset="-34"/>
              </a:rPr>
              <a:t>ทบทวนสัดส่วนการจัดสรรรายได้ให้แก่ อปท. แต่ละประเภทอย่างสม่ำเสมอ โดยเฉพาะเมื่อมีการปรับปรุงภารกิจอำนาจหน้าที่ของ อปท. แต่ละประเภทใหม่</a:t>
            </a:r>
          </a:p>
          <a:p>
            <a:pPr>
              <a:buNone/>
            </a:pPr>
            <a:r>
              <a:rPr lang="th-TH" b="1" i="1" dirty="0" smtClean="0">
                <a:solidFill>
                  <a:srgbClr val="7030A0"/>
                </a:solidFill>
                <a:cs typeface="DilleniaUPC" pitchFamily="18" charset="-34"/>
              </a:rPr>
              <a:t>6. </a:t>
            </a:r>
            <a:r>
              <a:rPr lang="th-TH" b="1" i="1" u="sng" dirty="0" smtClean="0">
                <a:solidFill>
                  <a:srgbClr val="7030A0"/>
                </a:solidFill>
                <a:cs typeface="DilleniaUPC" pitchFamily="18" charset="-34"/>
              </a:rPr>
              <a:t>มาตรการเสริมสร้างวินัยทางการเงินและการคลังของ อปท.</a:t>
            </a:r>
            <a:endParaRPr lang="th-TH" b="1" i="1" u="sng" dirty="0" smtClean="0">
              <a:solidFill>
                <a:srgbClr val="7030A0"/>
              </a:solidFill>
              <a:effectLst/>
              <a:cs typeface="DilleniaUPC" pitchFamily="18" charset="-34"/>
            </a:endParaRPr>
          </a:p>
          <a:p>
            <a:pPr>
              <a:buNone/>
            </a:pPr>
            <a:r>
              <a:rPr lang="th-TH" b="1" dirty="0" smtClean="0">
                <a:solidFill>
                  <a:srgbClr val="FFFF00"/>
                </a:solidFill>
                <a:effectLst/>
                <a:cs typeface="DilleniaUPC" pitchFamily="18" charset="-34"/>
              </a:rPr>
              <a:t>	</a:t>
            </a:r>
            <a:r>
              <a:rPr lang="th-TH" b="1" dirty="0">
                <a:cs typeface="DilleniaUPC" pitchFamily="18" charset="-34"/>
              </a:rPr>
              <a:t>ต้องมีมาตรการเพื่อเร่งสร้างวินัยทางการเงิน การคลัง ทั้งในด้านรายได้และการใช้จ่าย รวมทั้งเร่งสร้างความเข้าใจและความเต็มใจในการจ่ายภาษีของประชาชน โดยรัฐต้องกำหนดมาตรการกำกับดูแลและตรวจสอบการจัดเก็บภาษีของ อปท.</a:t>
            </a:r>
          </a:p>
          <a:p>
            <a:pPr>
              <a:buNone/>
            </a:pPr>
            <a:endParaRPr lang="th-TH" b="1" dirty="0" smtClean="0">
              <a:effectLst/>
              <a:cs typeface="DilleniaUPC" pitchFamily="18" charset="-34"/>
            </a:endParaRPr>
          </a:p>
          <a:p>
            <a:endParaRPr lang="th-TH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2552700" y="981075"/>
            <a:ext cx="4135438" cy="7715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 eaLnBrk="0" hangingPunct="0"/>
            <a:r>
              <a:rPr kumimoji="0" lang="th-TH" sz="4400" b="1" dirty="0">
                <a:latin typeface="Angsana New" pitchFamily="18" charset="-34"/>
                <a:cs typeface="Angsana New" pitchFamily="18" charset="-34"/>
              </a:rPr>
              <a:t>การกระจายอำนาจการคลัง</a:t>
            </a:r>
          </a:p>
        </p:txBody>
      </p:sp>
      <p:grpSp>
        <p:nvGrpSpPr>
          <p:cNvPr id="5" name="Group 5"/>
          <p:cNvGrpSpPr>
            <a:grpSpLocks/>
          </p:cNvGrpSpPr>
          <p:nvPr/>
        </p:nvGrpSpPr>
        <p:grpSpPr bwMode="auto">
          <a:xfrm>
            <a:off x="1524000" y="2514600"/>
            <a:ext cx="1143000" cy="3276600"/>
            <a:chOff x="960" y="1584"/>
            <a:chExt cx="720" cy="2064"/>
          </a:xfrm>
        </p:grpSpPr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960" y="1584"/>
              <a:ext cx="720" cy="2064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th-TH" dirty="0"/>
            </a:p>
          </p:txBody>
        </p:sp>
        <p:sp>
          <p:nvSpPr>
            <p:cNvPr id="7" name="WordArt 7"/>
            <p:cNvSpPr>
              <a:spLocks noChangeArrowheads="1" noChangeShapeType="1" noTextEdit="1"/>
            </p:cNvSpPr>
            <p:nvPr/>
          </p:nvSpPr>
          <p:spPr bwMode="auto">
            <a:xfrm rot="-5400000">
              <a:off x="464" y="2325"/>
              <a:ext cx="1548" cy="45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th-TH" sz="3600" kern="10" dirty="0">
                  <a:ln w="9525">
                    <a:solidFill>
                      <a:srgbClr val="FF6600"/>
                    </a:solidFill>
                    <a:round/>
                    <a:headEnd/>
                    <a:tailEnd/>
                  </a:ln>
                  <a:solidFill>
                    <a:srgbClr val="990000"/>
                  </a:solidFill>
                  <a:latin typeface="Browallia New"/>
                  <a:cs typeface="Browallia New"/>
                </a:rPr>
                <a:t>การกำหนดรายจ่าย</a:t>
              </a:r>
              <a:endParaRPr lang="en-US" sz="3600" kern="10" dirty="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990000"/>
                </a:solidFill>
                <a:latin typeface="Browallia New"/>
                <a:cs typeface="Browallia New"/>
              </a:endParaRPr>
            </a:p>
          </p:txBody>
        </p:sp>
      </p:grpSp>
      <p:grpSp>
        <p:nvGrpSpPr>
          <p:cNvPr id="8" name="Group 8"/>
          <p:cNvGrpSpPr>
            <a:grpSpLocks/>
          </p:cNvGrpSpPr>
          <p:nvPr/>
        </p:nvGrpSpPr>
        <p:grpSpPr bwMode="auto">
          <a:xfrm>
            <a:off x="3048000" y="2514600"/>
            <a:ext cx="1143000" cy="3276600"/>
            <a:chOff x="1968" y="1584"/>
            <a:chExt cx="720" cy="2064"/>
          </a:xfrm>
        </p:grpSpPr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1968" y="1584"/>
              <a:ext cx="720" cy="2064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th-TH" dirty="0"/>
            </a:p>
          </p:txBody>
        </p:sp>
        <p:sp>
          <p:nvSpPr>
            <p:cNvPr id="10" name="WordArt 10"/>
            <p:cNvSpPr>
              <a:spLocks noChangeArrowheads="1" noChangeShapeType="1" noTextEdit="1"/>
            </p:cNvSpPr>
            <p:nvPr/>
          </p:nvSpPr>
          <p:spPr bwMode="auto">
            <a:xfrm rot="-5404471">
              <a:off x="1611" y="2325"/>
              <a:ext cx="1452" cy="35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th-TH" sz="2800" kern="10" dirty="0">
                  <a:ln w="19050">
                    <a:solidFill>
                      <a:schemeClr val="bg1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latin typeface="Browallia New"/>
                  <a:cs typeface="Browallia New"/>
                </a:rPr>
                <a:t>การกำหนดรายรับ</a:t>
              </a:r>
              <a:endParaRPr lang="en-US" sz="2800" kern="10" dirty="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Browallia New"/>
                <a:cs typeface="Browallia New"/>
              </a:endParaRPr>
            </a:p>
          </p:txBody>
        </p:sp>
      </p:grpSp>
      <p:grpSp>
        <p:nvGrpSpPr>
          <p:cNvPr id="11" name="Group 24"/>
          <p:cNvGrpSpPr>
            <a:grpSpLocks/>
          </p:cNvGrpSpPr>
          <p:nvPr/>
        </p:nvGrpSpPr>
        <p:grpSpPr bwMode="auto">
          <a:xfrm>
            <a:off x="4648200" y="2514600"/>
            <a:ext cx="1143000" cy="3276600"/>
            <a:chOff x="2928" y="1584"/>
            <a:chExt cx="720" cy="2064"/>
          </a:xfrm>
          <a:solidFill>
            <a:srgbClr val="00B0F0"/>
          </a:solidFill>
        </p:grpSpPr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2928" y="1584"/>
              <a:ext cx="720" cy="2064"/>
            </a:xfrm>
            <a:prstGeom prst="rect">
              <a:avLst/>
            </a:prstGeom>
            <a:grpFill/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kumimoji="0" lang="th-TH" sz="3600" b="1" dirty="0">
                <a:latin typeface="Angsana New" pitchFamily="18" charset="-34"/>
                <a:cs typeface="Angsana New" pitchFamily="18" charset="-34"/>
              </a:endParaRPr>
            </a:p>
          </p:txBody>
        </p:sp>
        <p:sp>
          <p:nvSpPr>
            <p:cNvPr id="13" name="WordArt 13"/>
            <p:cNvSpPr>
              <a:spLocks noChangeArrowheads="1" noChangeShapeType="1" noTextEdit="1"/>
            </p:cNvSpPr>
            <p:nvPr/>
          </p:nvSpPr>
          <p:spPr bwMode="auto">
            <a:xfrm rot="-5429875">
              <a:off x="2436" y="2364"/>
              <a:ext cx="1818" cy="354"/>
            </a:xfrm>
            <a:prstGeom prst="rect">
              <a:avLst/>
            </a:prstGeom>
            <a:grpFill/>
            <a:ln>
              <a:noFill/>
            </a:ln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th-TH" sz="3600" kern="10" dirty="0"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latin typeface="Browallia New"/>
                  <a:cs typeface="Browallia New"/>
                </a:rPr>
                <a:t>การกำหนดเงินอุดหนุน</a:t>
              </a:r>
              <a:endParaRPr lang="en-US" sz="3600" kern="10" dirty="0"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Browallia New"/>
                <a:cs typeface="Browallia New"/>
              </a:endParaRPr>
            </a:p>
          </p:txBody>
        </p:sp>
      </p:grpSp>
      <p:grpSp>
        <p:nvGrpSpPr>
          <p:cNvPr id="14" name="Group 14"/>
          <p:cNvGrpSpPr>
            <a:grpSpLocks/>
          </p:cNvGrpSpPr>
          <p:nvPr/>
        </p:nvGrpSpPr>
        <p:grpSpPr bwMode="auto">
          <a:xfrm>
            <a:off x="6096000" y="2514600"/>
            <a:ext cx="1143000" cy="3276600"/>
            <a:chOff x="3840" y="1584"/>
            <a:chExt cx="720" cy="2064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3840" y="1584"/>
              <a:ext cx="720" cy="2064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th-TH" dirty="0">
                <a:solidFill>
                  <a:schemeClr val="bg1"/>
                </a:solidFill>
              </a:endParaRPr>
            </a:p>
          </p:txBody>
        </p:sp>
        <p:sp>
          <p:nvSpPr>
            <p:cNvPr id="16" name="WordArt 16"/>
            <p:cNvSpPr>
              <a:spLocks noChangeArrowheads="1" noChangeShapeType="1" noTextEdit="1"/>
            </p:cNvSpPr>
            <p:nvPr/>
          </p:nvSpPr>
          <p:spPr bwMode="auto">
            <a:xfrm rot="-5396793">
              <a:off x="3366" y="2346"/>
              <a:ext cx="1590" cy="354"/>
            </a:xfrm>
            <a:prstGeom prst="rect">
              <a:avLst/>
            </a:prstGeom>
            <a:grpFill/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th-TH" sz="3600" kern="10" dirty="0">
                  <a:ln w="9525">
                    <a:solidFill>
                      <a:schemeClr val="hlink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latin typeface="Browallia New"/>
                  <a:cs typeface="Browallia New"/>
                </a:rPr>
                <a:t>การกำหนดการกู้ยืม</a:t>
              </a:r>
              <a:endParaRPr lang="en-US" sz="3600" kern="10" dirty="0"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Browallia New"/>
                <a:cs typeface="Browallia New"/>
              </a:endParaRPr>
            </a:p>
          </p:txBody>
        </p:sp>
      </p:grpSp>
      <p:sp>
        <p:nvSpPr>
          <p:cNvPr id="17" name="AutoShape 18"/>
          <p:cNvSpPr>
            <a:spLocks noChangeArrowheads="1"/>
          </p:cNvSpPr>
          <p:nvPr/>
        </p:nvSpPr>
        <p:spPr bwMode="auto">
          <a:xfrm>
            <a:off x="4427538" y="1773238"/>
            <a:ext cx="144462" cy="288925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h-TH" dirty="0"/>
          </a:p>
        </p:txBody>
      </p:sp>
      <p:sp>
        <p:nvSpPr>
          <p:cNvPr id="18" name="Line 19"/>
          <p:cNvSpPr>
            <a:spLocks noChangeShapeType="1"/>
          </p:cNvSpPr>
          <p:nvPr/>
        </p:nvSpPr>
        <p:spPr bwMode="auto">
          <a:xfrm>
            <a:off x="2051050" y="2133600"/>
            <a:ext cx="460851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9" name="Line 20"/>
          <p:cNvSpPr>
            <a:spLocks noChangeShapeType="1"/>
          </p:cNvSpPr>
          <p:nvPr/>
        </p:nvSpPr>
        <p:spPr bwMode="auto">
          <a:xfrm flipH="1">
            <a:off x="2051050" y="2133600"/>
            <a:ext cx="0" cy="3587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0" name="Line 21"/>
          <p:cNvSpPr>
            <a:spLocks noChangeShapeType="1"/>
          </p:cNvSpPr>
          <p:nvPr/>
        </p:nvSpPr>
        <p:spPr bwMode="auto">
          <a:xfrm flipH="1">
            <a:off x="5292725" y="2133600"/>
            <a:ext cx="0" cy="3587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1" name="Line 22"/>
          <p:cNvSpPr>
            <a:spLocks noChangeShapeType="1"/>
          </p:cNvSpPr>
          <p:nvPr/>
        </p:nvSpPr>
        <p:spPr bwMode="auto">
          <a:xfrm flipH="1">
            <a:off x="6659563" y="2133600"/>
            <a:ext cx="0" cy="3587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" name="Line 23"/>
          <p:cNvSpPr>
            <a:spLocks noChangeShapeType="1"/>
          </p:cNvSpPr>
          <p:nvPr/>
        </p:nvSpPr>
        <p:spPr bwMode="auto">
          <a:xfrm flipH="1">
            <a:off x="3563938" y="2133600"/>
            <a:ext cx="0" cy="3587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th-TH" dirty="0" smtClean="0"/>
              <a:t>การกระจายอำนาจการคลังของประเทศไทย ภายใต้แผนปฏิบัติฉบับที่ 3</a:t>
            </a:r>
            <a:r>
              <a:rPr lang="en-US" dirty="0" smtClean="0"/>
              <a:t> 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th-TH" altLang="zh-CN" b="1" dirty="0" smtClean="0">
                <a:cs typeface="Angsana New" pitchFamily="18" charset="-34"/>
              </a:rPr>
              <a:t>                </a:t>
            </a:r>
            <a:r>
              <a:rPr lang="th-TH" altLang="zh-CN" sz="3600" b="1" dirty="0" smtClean="0">
                <a:latin typeface="DilleniaUPC" pitchFamily="18" charset="-34"/>
                <a:cs typeface="DilleniaUPC" pitchFamily="18" charset="-34"/>
              </a:rPr>
              <a:t>รัฐธรรมนูญแห่งราชอาณาจักรไทย พุทธศักราช 2550</a:t>
            </a:r>
          </a:p>
          <a:p>
            <a:pPr>
              <a:buNone/>
            </a:pPr>
            <a:endParaRPr lang="th-TH" sz="3600" dirty="0" smtClean="0">
              <a:latin typeface="DilleniaUPC" pitchFamily="18" charset="-34"/>
              <a:cs typeface="DilleniaUPC" pitchFamily="18" charset="-34"/>
            </a:endParaRPr>
          </a:p>
          <a:p>
            <a:pPr>
              <a:buNone/>
            </a:pPr>
            <a:r>
              <a:rPr lang="th-TH" sz="3600" b="1" dirty="0" smtClean="0">
                <a:solidFill>
                  <a:srgbClr val="000099"/>
                </a:solidFill>
                <a:latin typeface="DilleniaUPC" pitchFamily="18" charset="-34"/>
                <a:cs typeface="DilleniaUPC" pitchFamily="18" charset="-34"/>
              </a:rPr>
              <a:t>	มาตรา 283 วรรคห้า กำหนดว่า ในกรณีที่มีการกำหนดอำนาจหน้าที่และการจัดสรรรายได้ให้แก่ อปท. แล้ว คณะกรรมการจะต้องนำเรื่องดังกล่าวมาพิจารณา</a:t>
            </a:r>
            <a:r>
              <a:rPr lang="th-TH" sz="3600" b="1" u="sng" dirty="0" smtClean="0">
                <a:solidFill>
                  <a:srgbClr val="000099"/>
                </a:solidFill>
                <a:latin typeface="DilleniaUPC" pitchFamily="18" charset="-34"/>
                <a:cs typeface="DilleniaUPC" pitchFamily="18" charset="-34"/>
              </a:rPr>
              <a:t>ทบทวนใหม่ทุกระยะเวลาไม่เกินห้าปี</a:t>
            </a:r>
            <a:r>
              <a:rPr lang="th-TH" sz="3600" b="1" dirty="0" smtClean="0">
                <a:solidFill>
                  <a:srgbClr val="000099"/>
                </a:solidFill>
                <a:latin typeface="DilleniaUPC" pitchFamily="18" charset="-34"/>
                <a:cs typeface="DilleniaUPC" pitchFamily="18" charset="-34"/>
              </a:rPr>
              <a:t> โดยทั้งนี้ ต้องคำนึงถึงการ</a:t>
            </a:r>
            <a:r>
              <a:rPr lang="th-TH" sz="3600" b="1" u="sng" dirty="0" smtClean="0">
                <a:solidFill>
                  <a:srgbClr val="000099"/>
                </a:solidFill>
                <a:latin typeface="DilleniaUPC" pitchFamily="18" charset="-34"/>
                <a:cs typeface="DilleniaUPC" pitchFamily="18" charset="-34"/>
              </a:rPr>
              <a:t>กระจายอำนาจเพิ่มขึ้น</a:t>
            </a:r>
            <a:r>
              <a:rPr lang="th-TH" sz="3600" b="1" dirty="0" smtClean="0">
                <a:solidFill>
                  <a:srgbClr val="000099"/>
                </a:solidFill>
                <a:latin typeface="DilleniaUPC" pitchFamily="18" charset="-34"/>
                <a:cs typeface="DilleniaUPC" pitchFamily="18" charset="-34"/>
              </a:rPr>
              <a:t>ให้แก่ อปท. เป็นสำคัญ </a:t>
            </a:r>
          </a:p>
          <a:p>
            <a:endParaRPr lang="th-TH" sz="3600" dirty="0">
              <a:latin typeface="DilleniaUPC" pitchFamily="18" charset="-34"/>
              <a:cs typeface="DilleniaUPC" pitchFamily="18" charset="-34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th-TH" dirty="0" smtClean="0"/>
              <a:t>การกระจายอำนาจการคลังของประเทศไทย ภายใต้แผนปฏิบัติฉบับที่ 3</a:t>
            </a:r>
            <a:r>
              <a:rPr lang="en-US" dirty="0" smtClean="0"/>
              <a:t> </a:t>
            </a:r>
            <a:endParaRPr lang="th-TH" dirty="0"/>
          </a:p>
        </p:txBody>
      </p:sp>
      <p:graphicFrame>
        <p:nvGraphicFramePr>
          <p:cNvPr id="5" name="ตัวยึดเนื้อหา 4"/>
          <p:cNvGraphicFramePr>
            <a:graphicFrameLocks noGrp="1"/>
          </p:cNvGraphicFramePr>
          <p:nvPr>
            <p:ph idx="1"/>
          </p:nvPr>
        </p:nvGraphicFramePr>
        <p:xfrm>
          <a:off x="500034" y="1714488"/>
          <a:ext cx="8229600" cy="46863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156210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800" dirty="0" smtClean="0">
                          <a:latin typeface="Cordia New" pitchFamily="34" charset="-34"/>
                        </a:rPr>
                        <a:t>พ.ร.บ.กำหนดแผนและขั้นตอนการกระจายอำนาจให้แก่องค์กรปกครองส่วนท้องถิ่น พ.ศ. 2542</a:t>
                      </a:r>
                    </a:p>
                    <a:p>
                      <a:endParaRPr lang="th-TH" dirty="0"/>
                    </a:p>
                  </a:txBody>
                  <a:tcPr/>
                </a:tc>
              </a:tr>
              <a:tr h="156210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800" dirty="0" smtClean="0">
                          <a:latin typeface="Cordia New" pitchFamily="34" charset="-34"/>
                        </a:rPr>
                        <a:t>แผนปฏิบัติการการกระจายอำนาจให้แก่องค์กรปกครองส่วนท้องถิ่น พ.ศ. 2543</a:t>
                      </a:r>
                    </a:p>
                    <a:p>
                      <a:endParaRPr lang="th-TH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156210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800" dirty="0" smtClean="0">
                          <a:latin typeface="Cordia New" pitchFamily="34" charset="-34"/>
                        </a:rPr>
                        <a:t>แผนปฏิบัติการการกระจายอำนาจให้แก่องค์กรปกครองส่วนท้องถิ่น (ฉบับที่ 2) พ.ศ. 2551</a:t>
                      </a:r>
                    </a:p>
                    <a:p>
                      <a:endParaRPr lang="th-TH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785786" y="428605"/>
            <a:ext cx="3643338" cy="138499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th-TH" dirty="0">
                <a:latin typeface="Cordia New" pitchFamily="34" charset="-34"/>
              </a:rPr>
              <a:t>พ.ร.บ.กำหนดแผนและขั้นตอนการกระจายอำนาจให้แก่องค์กรปกครองส่วนท้องถิ่น พ.ศ. 2542</a:t>
            </a:r>
          </a:p>
        </p:txBody>
      </p:sp>
      <p:sp>
        <p:nvSpPr>
          <p:cNvPr id="5" name="สี่เหลี่ยมผืนผ้า 4"/>
          <p:cNvSpPr/>
          <p:nvPr/>
        </p:nvSpPr>
        <p:spPr>
          <a:xfrm>
            <a:off x="785786" y="2285993"/>
            <a:ext cx="3143272" cy="138499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th-TH" dirty="0">
                <a:latin typeface="Cordia New" pitchFamily="34" charset="-34"/>
              </a:rPr>
              <a:t>แผนปฏิบัติการการกระจายอำนาจให้แก่องค์กรปกครองส่วนท้องถิ่น พ.ศ. 2543</a:t>
            </a:r>
          </a:p>
        </p:txBody>
      </p:sp>
      <p:sp>
        <p:nvSpPr>
          <p:cNvPr id="6" name="สี่เหลี่ยมผืนผ้า 5"/>
          <p:cNvSpPr/>
          <p:nvPr/>
        </p:nvSpPr>
        <p:spPr>
          <a:xfrm>
            <a:off x="5000628" y="1142984"/>
            <a:ext cx="3786214" cy="1384995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th-TH" dirty="0">
                <a:solidFill>
                  <a:schemeClr val="tx1"/>
                </a:solidFill>
                <a:latin typeface="Cordia New" pitchFamily="34" charset="-34"/>
              </a:rPr>
              <a:t>แผนปฏิบัติการการกระจายอำนาจให้แก่องค์กรปกครองส่วนท้องถิ่น (ฉบับที่ 2) พ.ศ. 2551</a:t>
            </a:r>
          </a:p>
        </p:txBody>
      </p:sp>
      <p:sp>
        <p:nvSpPr>
          <p:cNvPr id="7" name="สี่เหลี่ยมผืนผ้า 6"/>
          <p:cNvSpPr/>
          <p:nvPr/>
        </p:nvSpPr>
        <p:spPr>
          <a:xfrm>
            <a:off x="785786" y="3714752"/>
            <a:ext cx="4143404" cy="30469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80975" indent="-180975">
              <a:buFont typeface="Arial" pitchFamily="34" charset="0"/>
              <a:buChar char="•"/>
              <a:defRPr/>
            </a:pPr>
            <a:r>
              <a:rPr lang="th-TH" sz="2400" dirty="0">
                <a:latin typeface="Cordia New" pitchFamily="34" charset="-34"/>
              </a:rPr>
              <a:t>กำหนดการจัดสรรภาษีและอากร เงินอุดหนุนและรายได้ให้แก่ อปท. เพื่อให้สอดคล้องกับอำนาจหน้าที่</a:t>
            </a:r>
          </a:p>
          <a:p>
            <a:pPr marL="180975" indent="-180975">
              <a:buFont typeface="Arial" pitchFamily="34" charset="0"/>
              <a:buChar char="•"/>
              <a:defRPr/>
            </a:pPr>
            <a:r>
              <a:rPr lang="th-TH" sz="2400" dirty="0">
                <a:latin typeface="Cordia New" pitchFamily="34" charset="-34"/>
              </a:rPr>
              <a:t> ต้องมีรายได้เพิ่มขึ้นคิดเป็นสัดส่วนต่อรายได้รัฐบาลภายในปี 2544 ไม่น้อยกว่าร้อยละ 20 และให้มีรายได้เพิ่มขึ้นคิดเป็นสัดส่วนต่อรายได้ของรัฐบาลภายในไม่เกิน พ.ศ. 2549 ไม่น้อยกว่าร้อยละ 35</a:t>
            </a:r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5000628" y="2643183"/>
            <a:ext cx="3786214" cy="252992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80975" indent="-180975">
              <a:lnSpc>
                <a:spcPct val="110000"/>
              </a:lnSpc>
              <a:buFont typeface="Arial" pitchFamily="34" charset="0"/>
              <a:buChar char="•"/>
              <a:defRPr/>
            </a:pPr>
            <a:r>
              <a:rPr lang="th-TH" sz="2400" dirty="0"/>
              <a:t>ตั้งแต่ปีงบประมาณ</a:t>
            </a:r>
            <a:r>
              <a:rPr lang="th-TH" sz="2400" dirty="0">
                <a:latin typeface="Cordia New" pitchFamily="34" charset="-34"/>
              </a:rPr>
              <a:t>พ.ศ. 2550  อปท. จะมีรายได้คิดเป็นสัดส่วนต่อรายได้สุทธิของรัฐบาลไม่น้อยกว่าร้อยละ  25 และเงินอุดหนุนที่จัดสรรให้ต้องไม่น้อยกว่าปีงบประมาณพ.ศ.  2549 </a:t>
            </a:r>
            <a:r>
              <a:rPr lang="th-TH" sz="2400" dirty="0">
                <a:solidFill>
                  <a:srgbClr val="FF0000"/>
                </a:solidFill>
                <a:latin typeface="Cordia New" pitchFamily="34" charset="-34"/>
              </a:rPr>
              <a:t>(แต่ไม่ได้กล่าวถึงวิธีการเพิ่มรายได้)</a:t>
            </a:r>
          </a:p>
        </p:txBody>
      </p:sp>
      <p:sp>
        <p:nvSpPr>
          <p:cNvPr id="9" name="ลูกศรลง 8"/>
          <p:cNvSpPr/>
          <p:nvPr/>
        </p:nvSpPr>
        <p:spPr>
          <a:xfrm>
            <a:off x="2285984" y="1857364"/>
            <a:ext cx="484632" cy="42862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10" name="ลูกศรขวา 9"/>
          <p:cNvSpPr/>
          <p:nvPr/>
        </p:nvSpPr>
        <p:spPr>
          <a:xfrm>
            <a:off x="3929058" y="2786058"/>
            <a:ext cx="714380" cy="484632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th-TH" dirty="0" smtClean="0"/>
              <a:t>การกระจายอำนาจการคลังของประเทศไทย ภายใต้แผนปฏิบัติฉบับที่ 3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altLang="zh-CN" sz="4000" b="1" dirty="0" smtClean="0">
                <a:solidFill>
                  <a:srgbClr val="FF0000"/>
                </a:solidFill>
                <a:latin typeface="DilleniaUPC" pitchFamily="18" charset="-34"/>
                <a:cs typeface="DilleniaUPC" pitchFamily="18" charset="-34"/>
              </a:rPr>
              <a:t>วัตถุประสงค์และเป้าหมาย</a:t>
            </a:r>
            <a:r>
              <a:rPr lang="th-TH" altLang="zh-CN" sz="4000" b="1" dirty="0" smtClean="0">
                <a:solidFill>
                  <a:srgbClr val="0000FF"/>
                </a:solidFill>
                <a:latin typeface="DilleniaUPC" pitchFamily="18" charset="-34"/>
                <a:cs typeface="DilleniaUPC" pitchFamily="18" charset="-34"/>
              </a:rPr>
              <a:t> เพื่อเสริมสร้างความเข้มแข็งทางการเงิน การคลังของ อปท. เพื่อให้ อปท. มีรายได้เพิ่มขึ้น โดยคำนึงถึงภารกิจของ อปท. ที่ต้องรับผิดชอบเป็นสำคัญ</a:t>
            </a:r>
          </a:p>
          <a:p>
            <a:endParaRPr lang="th-TH" sz="4000" dirty="0">
              <a:latin typeface="DilleniaUPC" pitchFamily="18" charset="-34"/>
              <a:cs typeface="DilleniaUPC" pitchFamily="18" charset="-34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th-TH" dirty="0" smtClean="0"/>
              <a:t>การกระจายอำนาจการคลังของประเทศไทย ภายใต้แผนปฏิบัติฉบับที่ 3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th-TH" altLang="zh-CN" sz="3600" b="1" dirty="0" smtClean="0">
                <a:latin typeface="DilleniaUPC" pitchFamily="18" charset="-34"/>
                <a:cs typeface="DilleniaUPC" pitchFamily="18" charset="-34"/>
              </a:rPr>
              <a:t>ด้านการส่งเสริมความเป็นอิสระทางการคลังของ อปท</a:t>
            </a:r>
          </a:p>
          <a:p>
            <a:pPr>
              <a:buNone/>
            </a:pPr>
            <a:r>
              <a:rPr lang="th-TH" altLang="zh-CN" sz="3600" b="1" dirty="0">
                <a:solidFill>
                  <a:srgbClr val="FF0000"/>
                </a:solidFill>
                <a:latin typeface="DilleniaUPC" pitchFamily="18" charset="-34"/>
                <a:cs typeface="DilleniaUPC" pitchFamily="18" charset="-34"/>
              </a:rPr>
              <a:t>1</a:t>
            </a:r>
            <a:r>
              <a:rPr lang="th-TH" altLang="zh-CN" sz="3600" b="1" dirty="0" smtClean="0">
                <a:solidFill>
                  <a:srgbClr val="FF0000"/>
                </a:solidFill>
                <a:latin typeface="DilleniaUPC" pitchFamily="18" charset="-34"/>
                <a:cs typeface="DilleniaUPC" pitchFamily="18" charset="-34"/>
              </a:rPr>
              <a:t>)  การกำหนดสัดส่วนรายได้ของ อปท. ต่อรายได้สุทธิของรัฐบาล</a:t>
            </a:r>
          </a:p>
          <a:p>
            <a:r>
              <a:rPr lang="th-TH" altLang="zh-CN" sz="3600" b="1" u="sng" dirty="0" smtClean="0">
                <a:solidFill>
                  <a:srgbClr val="0000FF"/>
                </a:solidFill>
                <a:latin typeface="DilleniaUPC" pitchFamily="18" charset="-34"/>
                <a:cs typeface="DilleniaUPC" pitchFamily="18" charset="-34"/>
              </a:rPr>
              <a:t>วัตถุประสงค์</a:t>
            </a:r>
            <a:r>
              <a:rPr lang="th-TH" altLang="zh-CN" sz="3600" b="1" dirty="0" smtClean="0">
                <a:latin typeface="DilleniaUPC" pitchFamily="18" charset="-34"/>
                <a:cs typeface="DilleniaUPC" pitchFamily="18" charset="-34"/>
              </a:rPr>
              <a:t> เพื่อให้รายได้ อปท. มีสัดส่วนรายได้ต่อรายได้สุทธิของรัฐบาลเพิ่มขึ้น โดยมีเป้าหมาย คือ </a:t>
            </a:r>
            <a:r>
              <a:rPr lang="th-TH" altLang="zh-CN" sz="3600" b="1" u="sng" dirty="0" smtClean="0">
                <a:latin typeface="DilleniaUPC" pitchFamily="18" charset="-34"/>
                <a:cs typeface="DilleniaUPC" pitchFamily="18" charset="-34"/>
              </a:rPr>
              <a:t>อปท. มีสัดส่วนรายได้ต่อรายได้สุทธิของรัฐบาลในอัตราใกล้เคียงร้อยละ ๓๕ ภายในปีงบประมาณ พ.ศ. ๒๕๕๙</a:t>
            </a:r>
          </a:p>
          <a:p>
            <a:endParaRPr lang="th-TH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th-TH" dirty="0" smtClean="0"/>
              <a:t>การกระจายอำนาจการคลังของประเทศไทย ภายใต้แผนปฏิบัติฉบับที่ 3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altLang="zh-CN" sz="3600" b="1" dirty="0">
                <a:solidFill>
                  <a:srgbClr val="FF0000"/>
                </a:solidFill>
                <a:latin typeface="DilleniaUPC" pitchFamily="18" charset="-34"/>
                <a:cs typeface="DilleniaUPC" pitchFamily="18" charset="-34"/>
              </a:rPr>
              <a:t>2</a:t>
            </a:r>
            <a:r>
              <a:rPr lang="th-TH" altLang="zh-CN" sz="3600" b="1" dirty="0" smtClean="0">
                <a:solidFill>
                  <a:srgbClr val="FF0000"/>
                </a:solidFill>
                <a:latin typeface="DilleniaUPC" pitchFamily="18" charset="-34"/>
                <a:cs typeface="DilleniaUPC" pitchFamily="18" charset="-34"/>
              </a:rPr>
              <a:t>)  การปรับโครงสร้างรายได้ให้สอดคล้องกับภารกิจที่รับผิดชอบของ อปท.</a:t>
            </a:r>
          </a:p>
          <a:p>
            <a:r>
              <a:rPr lang="th-TH" altLang="zh-CN" sz="3600" b="1" u="sng" dirty="0" smtClean="0">
                <a:solidFill>
                  <a:srgbClr val="0000FF"/>
                </a:solidFill>
                <a:latin typeface="DilleniaUPC" pitchFamily="18" charset="-34"/>
                <a:cs typeface="DilleniaUPC" pitchFamily="18" charset="-34"/>
              </a:rPr>
              <a:t>วัตถุประสงค์</a:t>
            </a:r>
            <a:r>
              <a:rPr lang="th-TH" altLang="zh-CN" sz="3600" b="1" u="sng" dirty="0" smtClean="0">
                <a:latin typeface="DilleniaUPC" pitchFamily="18" charset="-34"/>
                <a:cs typeface="DilleniaUPC" pitchFamily="18" charset="-34"/>
              </a:rPr>
              <a:t> </a:t>
            </a:r>
            <a:r>
              <a:rPr lang="th-TH" altLang="zh-CN" sz="3600" b="1" dirty="0" smtClean="0">
                <a:latin typeface="DilleniaUPC" pitchFamily="18" charset="-34"/>
                <a:cs typeface="DilleniaUPC" pitchFamily="18" charset="-34"/>
              </a:rPr>
              <a:t>เพื่อศึกษารายได้และรายจ่ายของ อปท. เพื่อให้ อปท. มีรายได้สอดคล้องกับรายจ่าย โดยมีเป้าหมายวิเคราะห์โครงสร้างรายได้และรายจ่ายของ อปท.  เพื่อใช้ในการปรับปรุงการจัดสรรรายได้ให้แก่ อปท.</a:t>
            </a:r>
          </a:p>
          <a:p>
            <a:endParaRPr lang="th-TH" b="1" dirty="0" smtClean="0">
              <a:cs typeface="+mn-cs"/>
            </a:endParaRPr>
          </a:p>
          <a:p>
            <a:endParaRPr lang="th-TH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th-TH" dirty="0" smtClean="0"/>
              <a:t>การกระจายอำนาจการคลังของประเทศไทย ภายใต้แผนปฏิบัติฉบับที่ 3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th-TH" altLang="zh-CN" sz="3600" b="1" dirty="0">
                <a:solidFill>
                  <a:srgbClr val="FF0000"/>
                </a:solidFill>
                <a:latin typeface="DilleniaUPC" pitchFamily="18" charset="-34"/>
                <a:cs typeface="DilleniaUPC" pitchFamily="18" charset="-34"/>
              </a:rPr>
              <a:t>3</a:t>
            </a:r>
            <a:r>
              <a:rPr lang="th-TH" altLang="zh-CN" sz="3600" b="1" dirty="0" smtClean="0">
                <a:solidFill>
                  <a:srgbClr val="FF0000"/>
                </a:solidFill>
                <a:latin typeface="DilleniaUPC" pitchFamily="18" charset="-34"/>
                <a:cs typeface="DilleniaUPC" pitchFamily="18" charset="-34"/>
              </a:rPr>
              <a:t>)  การปรับปรุงรายได้ที่ อปท. จัดหาเอง</a:t>
            </a:r>
          </a:p>
          <a:p>
            <a:r>
              <a:rPr lang="th-TH" altLang="zh-CN" sz="3600" b="1" u="sng" dirty="0" smtClean="0">
                <a:solidFill>
                  <a:srgbClr val="0000FF"/>
                </a:solidFill>
                <a:latin typeface="DilleniaUPC" pitchFamily="18" charset="-34"/>
                <a:cs typeface="DilleniaUPC" pitchFamily="18" charset="-34"/>
              </a:rPr>
              <a:t>วัตถุประสงค์</a:t>
            </a:r>
            <a:r>
              <a:rPr lang="th-TH" altLang="zh-CN" sz="3600" b="1" dirty="0" smtClean="0">
                <a:latin typeface="DilleniaUPC" pitchFamily="18" charset="-34"/>
                <a:cs typeface="DilleniaUPC" pitchFamily="18" charset="-34"/>
              </a:rPr>
              <a:t> เพื่อปรับปรุงรายได้ของ อปท. ให้มีรายได้จากที่จัดหา เองเพิ่มขึ้น เพื่อสร้างความเข้มแข็งให้ อปท. ลดการพึ่งพารายได้จากรัฐบาล โดยมีเป้าหมายปรับปรุงรายได้ของ อปท. เพื่อให้ อปท. มีรายได้เพิ่มขึ้นเพียงพอกับการบริหารงานของ อปท. </a:t>
            </a:r>
          </a:p>
          <a:p>
            <a:endParaRPr lang="th-TH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th-TH" dirty="0" smtClean="0">
                <a:solidFill>
                  <a:schemeClr val="tx1"/>
                </a:solidFill>
              </a:rPr>
              <a:t>แนวคิดและหลักการ</a:t>
            </a:r>
            <a:endParaRPr lang="th-TH" dirty="0">
              <a:solidFill>
                <a:schemeClr val="tx1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th-TH" b="1" dirty="0" smtClean="0">
                <a:solidFill>
                  <a:srgbClr val="FF0000"/>
                </a:solidFill>
                <a:latin typeface="Garamond" pitchFamily="18" charset="0"/>
                <a:cs typeface="DilleniaUPC" pitchFamily="18" charset="-34"/>
              </a:rPr>
              <a:t>แนวคิดในการกระจายอำนาจ</a:t>
            </a:r>
          </a:p>
          <a:p>
            <a:pPr>
              <a:buNone/>
            </a:pPr>
            <a:r>
              <a:rPr lang="th-TH" b="1" dirty="0" smtClean="0">
                <a:latin typeface="Garamond" pitchFamily="18" charset="0"/>
                <a:cs typeface="DilleniaUPC" pitchFamily="18" charset="-34"/>
              </a:rPr>
              <a:t>	1. เพื่อให้การแก้ไขปัญหาของประชาชนในท้องถิ่นให้มีความรวดเร็ว </a:t>
            </a:r>
          </a:p>
          <a:p>
            <a:pPr>
              <a:buNone/>
            </a:pPr>
            <a:r>
              <a:rPr lang="th-TH" b="1" dirty="0" smtClean="0">
                <a:latin typeface="Garamond" pitchFamily="18" charset="0"/>
                <a:cs typeface="DilleniaUPC" pitchFamily="18" charset="-34"/>
              </a:rPr>
              <a:t>  	    และสอดคล้องกับความต้องการมากขึ้น</a:t>
            </a:r>
          </a:p>
          <a:p>
            <a:pPr>
              <a:buNone/>
            </a:pPr>
            <a:r>
              <a:rPr lang="th-TH" b="1" dirty="0" smtClean="0">
                <a:cs typeface="DilleniaUPC" pitchFamily="18" charset="-34"/>
              </a:rPr>
              <a:t>	2. เพื่อส่งเสริมให้คนในท้องถิ่นได้แสดงความสามารถ</a:t>
            </a:r>
          </a:p>
          <a:p>
            <a:pPr>
              <a:buNone/>
            </a:pPr>
            <a:r>
              <a:rPr lang="th-TH" b="1" dirty="0" smtClean="0">
                <a:latin typeface="Garamond" pitchFamily="18" charset="0"/>
                <a:cs typeface="DilleniaUPC" pitchFamily="18" charset="-34"/>
              </a:rPr>
              <a:t>	3. เพื่อพัฒนาการเมืองตามระบอบประชาธิปไตยในระดับท้องถิ่น</a:t>
            </a:r>
          </a:p>
          <a:p>
            <a:pPr>
              <a:buNone/>
            </a:pPr>
            <a:r>
              <a:rPr lang="th-TH" b="1" dirty="0" smtClean="0">
                <a:latin typeface="Garamond" pitchFamily="18" charset="0"/>
                <a:cs typeface="DilleniaUPC" pitchFamily="18" charset="-34"/>
              </a:rPr>
              <a:t>	4. เพื่อเพิ่มศักยภาพในการแข่งขันกับนานาประเทศ</a:t>
            </a:r>
          </a:p>
          <a:p>
            <a:endParaRPr lang="th-TH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th-TH" dirty="0" smtClean="0"/>
              <a:t>การกระจายอำนาจการคลังของประเทศไทย ภายใต้แผนปฏิบัติฉบับที่ 3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th-TH" altLang="zh-CN" sz="3600" b="1" dirty="0">
                <a:solidFill>
                  <a:srgbClr val="FF0000"/>
                </a:solidFill>
                <a:latin typeface="DilleniaUPC" pitchFamily="18" charset="-34"/>
                <a:cs typeface="DilleniaUPC" pitchFamily="18" charset="-34"/>
              </a:rPr>
              <a:t>4</a:t>
            </a:r>
            <a:r>
              <a:rPr lang="th-TH" altLang="zh-CN" sz="3600" b="1" dirty="0" smtClean="0">
                <a:solidFill>
                  <a:srgbClr val="FF0000"/>
                </a:solidFill>
                <a:latin typeface="DilleniaUPC" pitchFamily="18" charset="-34"/>
                <a:cs typeface="DilleniaUPC" pitchFamily="18" charset="-34"/>
              </a:rPr>
              <a:t>)  การปรับปรุงรายได้ที่รัฐบาลจัดเก็บให้ อปท.</a:t>
            </a:r>
          </a:p>
          <a:p>
            <a:r>
              <a:rPr lang="th-TH" altLang="zh-CN" sz="3600" b="1" u="sng" dirty="0" smtClean="0">
                <a:solidFill>
                  <a:srgbClr val="0000FF"/>
                </a:solidFill>
                <a:latin typeface="DilleniaUPC" pitchFamily="18" charset="-34"/>
                <a:cs typeface="DilleniaUPC" pitchFamily="18" charset="-34"/>
              </a:rPr>
              <a:t>วัตถุประสงค์</a:t>
            </a:r>
            <a:r>
              <a:rPr lang="th-TH" altLang="zh-CN" sz="3600" b="1" dirty="0" smtClean="0">
                <a:solidFill>
                  <a:srgbClr val="0000FF"/>
                </a:solidFill>
                <a:latin typeface="DilleniaUPC" pitchFamily="18" charset="-34"/>
                <a:cs typeface="DilleniaUPC" pitchFamily="18" charset="-34"/>
              </a:rPr>
              <a:t> </a:t>
            </a:r>
            <a:r>
              <a:rPr lang="th-TH" altLang="zh-CN" sz="3600" b="1" dirty="0" smtClean="0">
                <a:latin typeface="DilleniaUPC" pitchFamily="18" charset="-34"/>
                <a:cs typeface="DilleniaUPC" pitchFamily="18" charset="-34"/>
              </a:rPr>
              <a:t>เพื่อปรับปรุงรายได้ที่รัฐบาลจัดเก็บให้ อปท. ให้มีรายได้ที่เพิ่มขึ้น เพื่อสร้างความเป็นอิสระลดการพึ่งพาเงินอุดหนุนจากรัฐบาล โดยมีเป้าหมายปรับปรุงรายได้ที่รัฐบาลจัดเก็บให้ อปท. เพื่อให้ อปท. มีรายได้เพิ่มขึ้นเพียงพอกับการบริหารงานของ อปท. </a:t>
            </a:r>
          </a:p>
          <a:p>
            <a:endParaRPr lang="th-TH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th-TH" dirty="0" smtClean="0"/>
              <a:t>การกระจายอำนาจการคลังของประเทศไทย ภายใต้แผนปฏิบัติฉบับที่ 3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altLang="zh-CN" b="1" dirty="0">
                <a:solidFill>
                  <a:srgbClr val="FF0000"/>
                </a:solidFill>
                <a:latin typeface="DilleniaUPC" pitchFamily="18" charset="-34"/>
                <a:cs typeface="DilleniaUPC" pitchFamily="18" charset="-34"/>
              </a:rPr>
              <a:t>5</a:t>
            </a:r>
            <a:r>
              <a:rPr lang="th-TH" altLang="zh-CN" b="1" dirty="0" smtClean="0">
                <a:solidFill>
                  <a:srgbClr val="FF0000"/>
                </a:solidFill>
                <a:latin typeface="DilleniaUPC" pitchFamily="18" charset="-34"/>
                <a:cs typeface="DilleniaUPC" pitchFamily="18" charset="-34"/>
              </a:rPr>
              <a:t>)  การปรับปรุงหลักเกณฑ์การจัดสรรเงินอุดหนุนให้แก่ อปท.</a:t>
            </a:r>
          </a:p>
          <a:p>
            <a:r>
              <a:rPr lang="th-TH" altLang="zh-CN" b="1" u="sng" dirty="0" smtClean="0">
                <a:solidFill>
                  <a:srgbClr val="0000FF"/>
                </a:solidFill>
                <a:latin typeface="DilleniaUPC" pitchFamily="18" charset="-34"/>
                <a:cs typeface="DilleniaUPC" pitchFamily="18" charset="-34"/>
              </a:rPr>
              <a:t>วัตถุประสงค์ </a:t>
            </a:r>
            <a:r>
              <a:rPr lang="th-TH" altLang="zh-CN" b="1" dirty="0" smtClean="0">
                <a:latin typeface="DilleniaUPC" pitchFamily="18" charset="-34"/>
                <a:cs typeface="DilleniaUPC" pitchFamily="18" charset="-34"/>
              </a:rPr>
              <a:t>เพื่อให้ อปท. มีอิสระในการบริหารงบประมาณเพื่อดำเนินงานตามอำนาจหน้าที่และภารกิจถ่ายโอน โดยมีเป้าหมาย </a:t>
            </a:r>
          </a:p>
          <a:p>
            <a:pPr>
              <a:buNone/>
            </a:pPr>
            <a:r>
              <a:rPr lang="th-TH" altLang="zh-CN" b="1" dirty="0">
                <a:latin typeface="DilleniaUPC" pitchFamily="18" charset="-34"/>
                <a:cs typeface="DilleniaUPC" pitchFamily="18" charset="-34"/>
              </a:rPr>
              <a:t>	</a:t>
            </a:r>
            <a:r>
              <a:rPr lang="th-TH" altLang="zh-CN" b="1" dirty="0" smtClean="0">
                <a:latin typeface="DilleniaUPC" pitchFamily="18" charset="-34"/>
                <a:cs typeface="DilleniaUPC" pitchFamily="18" charset="-34"/>
              </a:rPr>
              <a:t>1) เพื่อความเป็นอิสระของ อปท. ใน เชิงการเพิ่มรายได้ให้แก่ อปท. ให้สามารถจัดบริการสาธารณะได้อย่างมีประสิทธิภาพ  </a:t>
            </a:r>
          </a:p>
          <a:p>
            <a:pPr>
              <a:buNone/>
            </a:pPr>
            <a:r>
              <a:rPr lang="th-TH" altLang="zh-CN" b="1" dirty="0" smtClean="0">
                <a:latin typeface="DilleniaUPC" pitchFamily="18" charset="-34"/>
                <a:cs typeface="DilleniaUPC" pitchFamily="18" charset="-34"/>
              </a:rPr>
              <a:t>	2) เพื่อให้ อปท. มีงบประมาณเพิ่มขึ้นสอดคล้องกับขนาดภารกิจในการให้บริการสาธารณะของ อปท. และ </a:t>
            </a:r>
          </a:p>
          <a:p>
            <a:pPr>
              <a:buNone/>
            </a:pPr>
            <a:r>
              <a:rPr lang="th-TH" altLang="zh-CN" b="1" dirty="0" smtClean="0">
                <a:latin typeface="DilleniaUPC" pitchFamily="18" charset="-34"/>
                <a:cs typeface="DilleniaUPC" pitchFamily="18" charset="-34"/>
              </a:rPr>
              <a:t>	3) แก้ไขปัญหาการดำเนินภารกิจของ อปท. ที่ส่งผลกระทบต่อ อปท. อื่น</a:t>
            </a:r>
            <a:endParaRPr lang="th-TH" b="1" dirty="0" smtClean="0">
              <a:latin typeface="DilleniaUPC" pitchFamily="18" charset="-34"/>
              <a:cs typeface="DilleniaUPC" pitchFamily="18" charset="-34"/>
            </a:endParaRPr>
          </a:p>
          <a:p>
            <a:endParaRPr lang="th-TH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th-TH" dirty="0" smtClean="0"/>
              <a:t>การกระจายอำนาจการคลังของประเทศไทย ภายใต้แผนปฏิบัติฉบับที่ 3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th-TH" altLang="zh-CN" sz="3600" b="1" dirty="0" smtClean="0">
                <a:solidFill>
                  <a:srgbClr val="FF0000"/>
                </a:solidFill>
                <a:latin typeface="DilleniaUPC" pitchFamily="18" charset="-34"/>
                <a:cs typeface="DilleniaUPC" pitchFamily="18" charset="-34"/>
              </a:rPr>
              <a:t>6)  </a:t>
            </a:r>
            <a:r>
              <a:rPr lang="th-TH" altLang="zh-CN" sz="3600" b="1" dirty="0">
                <a:solidFill>
                  <a:srgbClr val="FF0000"/>
                </a:solidFill>
                <a:latin typeface="DilleniaUPC" pitchFamily="18" charset="-34"/>
                <a:cs typeface="DilleniaUPC" pitchFamily="18" charset="-34"/>
              </a:rPr>
              <a:t>การทบทวนการจัดสรรรายได้ให้แก่ อปท.</a:t>
            </a:r>
            <a:r>
              <a:rPr lang="th-TH" altLang="zh-CN" sz="3600" b="1" dirty="0">
                <a:latin typeface="DilleniaUPC" pitchFamily="18" charset="-34"/>
                <a:cs typeface="DilleniaUPC" pitchFamily="18" charset="-34"/>
              </a:rPr>
              <a:t> 			</a:t>
            </a:r>
          </a:p>
          <a:p>
            <a:r>
              <a:rPr lang="th-TH" altLang="zh-CN" sz="3600" b="1" u="sng" dirty="0">
                <a:solidFill>
                  <a:srgbClr val="0000FF"/>
                </a:solidFill>
                <a:latin typeface="DilleniaUPC" pitchFamily="18" charset="-34"/>
                <a:cs typeface="DilleniaUPC" pitchFamily="18" charset="-34"/>
              </a:rPr>
              <a:t>วัตถุประสงค์</a:t>
            </a:r>
            <a:r>
              <a:rPr lang="th-TH" altLang="zh-CN" sz="3600" b="1" dirty="0">
                <a:solidFill>
                  <a:srgbClr val="0000FF"/>
                </a:solidFill>
                <a:latin typeface="DilleniaUPC" pitchFamily="18" charset="-34"/>
                <a:cs typeface="DilleniaUPC" pitchFamily="18" charset="-34"/>
              </a:rPr>
              <a:t> </a:t>
            </a:r>
            <a:r>
              <a:rPr lang="th-TH" altLang="zh-CN" sz="3600" b="1" dirty="0">
                <a:latin typeface="DilleniaUPC" pitchFamily="18" charset="-34"/>
                <a:cs typeface="DilleniaUPC" pitchFamily="18" charset="-34"/>
              </a:rPr>
              <a:t>เพื่อทบทวนการจัดสรรรายได้ให้แก่ อปท. ให้สอดคล้องกับภารกิจอำนาจหน้าที่และภารกิจที่ได้รับการถ่ายโอนจากส่วนราชการ โดยมี</a:t>
            </a:r>
            <a:r>
              <a:rPr lang="th-TH" altLang="zh-CN" sz="3600" b="1" dirty="0" smtClean="0">
                <a:latin typeface="DilleniaUPC" pitchFamily="18" charset="-34"/>
                <a:cs typeface="DilleniaUPC" pitchFamily="18" charset="-34"/>
              </a:rPr>
              <a:t>เป้าหมาย ศึกษา</a:t>
            </a:r>
            <a:r>
              <a:rPr lang="th-TH" altLang="zh-CN" sz="3600" b="1" dirty="0">
                <a:latin typeface="DilleniaUPC" pitchFamily="18" charset="-34"/>
                <a:cs typeface="DilleniaUPC" pitchFamily="18" charset="-34"/>
              </a:rPr>
              <a:t>วิเคราะห์การจัดสรรรายได้ให้แก่ อปท. เพื่อทบทวนการจัดสรรรายได้ให้สอดคล้องกับอำนาจหน้าที่ของ อปท. ที่ถูกต้อง</a:t>
            </a:r>
            <a:endParaRPr lang="th-TH" sz="3600" b="1" dirty="0">
              <a:latin typeface="DilleniaUPC" pitchFamily="18" charset="-34"/>
              <a:cs typeface="DilleniaUPC" pitchFamily="18" charset="-34"/>
            </a:endParaRPr>
          </a:p>
          <a:p>
            <a:endParaRPr lang="th-TH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th-TH" b="1" dirty="0" smtClean="0">
                <a:solidFill>
                  <a:srgbClr val="FFFF00"/>
                </a:solidFill>
                <a:cs typeface="DilleniaUPC" pitchFamily="18" charset="-34"/>
              </a:rPr>
              <a:t>การกระจายอำนาจทางการคลังที่ผ่านมา</a:t>
            </a:r>
            <a:endParaRPr lang="th-TH" dirty="0"/>
          </a:p>
        </p:txBody>
      </p:sp>
      <p:graphicFrame>
        <p:nvGraphicFramePr>
          <p:cNvPr id="67586" name="Object 2"/>
          <p:cNvGraphicFramePr>
            <a:graphicFrameLocks noChangeAspect="1"/>
          </p:cNvGraphicFramePr>
          <p:nvPr>
            <p:ph idx="1"/>
          </p:nvPr>
        </p:nvGraphicFramePr>
        <p:xfrm>
          <a:off x="1524000" y="1571612"/>
          <a:ext cx="6096000" cy="4325157"/>
        </p:xfrm>
        <a:graphic>
          <a:graphicData uri="http://schemas.openxmlformats.org/presentationml/2006/ole">
            <p:oleObj spid="_x0000_s1027" name="แผนภูมิ" r:id="rId3" imgW="6096000" imgH="4067089" progId="MSGraph.Chart.8">
              <p:embed followColorScheme="full"/>
            </p:oleObj>
          </a:graphicData>
        </a:graphic>
      </p:graphicFrame>
      <p:sp>
        <p:nvSpPr>
          <p:cNvPr id="6" name="สี่เหลี่ยมผืนผ้า 5"/>
          <p:cNvSpPr/>
          <p:nvPr/>
        </p:nvSpPr>
        <p:spPr>
          <a:xfrm>
            <a:off x="3176425" y="1500174"/>
            <a:ext cx="279114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b="1" dirty="0" smtClean="0">
                <a:solidFill>
                  <a:srgbClr val="FF0000"/>
                </a:solidFill>
                <a:cs typeface="DilleniaUPC" pitchFamily="18" charset="-34"/>
              </a:rPr>
              <a:t>รายได้รวมทั้งหมดของปี 2544</a:t>
            </a:r>
            <a:endParaRPr lang="th-TH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7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7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6758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th-TH" b="1" dirty="0" smtClean="0">
                <a:solidFill>
                  <a:srgbClr val="FFFF00"/>
                </a:solidFill>
                <a:cs typeface="DilleniaUPC" pitchFamily="18" charset="-34"/>
              </a:rPr>
              <a:t>การกระจายอำนาจทางการคลังที่ผ่านมา</a:t>
            </a:r>
            <a:endParaRPr lang="th-TH" dirty="0"/>
          </a:p>
        </p:txBody>
      </p:sp>
      <p:graphicFrame>
        <p:nvGraphicFramePr>
          <p:cNvPr id="68610" name="Object 2"/>
          <p:cNvGraphicFramePr>
            <a:graphicFrameLocks noChangeAspect="1"/>
          </p:cNvGraphicFramePr>
          <p:nvPr>
            <p:ph idx="1"/>
          </p:nvPr>
        </p:nvGraphicFramePr>
        <p:xfrm>
          <a:off x="1524000" y="1829594"/>
          <a:ext cx="6096000" cy="4067175"/>
        </p:xfrm>
        <a:graphic>
          <a:graphicData uri="http://schemas.openxmlformats.org/presentationml/2006/ole">
            <p:oleObj spid="_x0000_s2050" name="แผนภูมิ" r:id="rId3" imgW="6096000" imgH="4067089" progId="MSGraph.Chart.8">
              <p:embed followColorScheme="full"/>
            </p:oleObj>
          </a:graphicData>
        </a:graphic>
      </p:graphicFrame>
      <p:sp>
        <p:nvSpPr>
          <p:cNvPr id="5" name="สี่เหลี่ยมผืนผ้า 4"/>
          <p:cNvSpPr/>
          <p:nvPr/>
        </p:nvSpPr>
        <p:spPr>
          <a:xfrm>
            <a:off x="3176425" y="1571612"/>
            <a:ext cx="279114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b="1" dirty="0" smtClean="0">
                <a:solidFill>
                  <a:srgbClr val="FF0000"/>
                </a:solidFill>
                <a:cs typeface="DilleniaUPC" pitchFamily="18" charset="-34"/>
              </a:rPr>
              <a:t>รายได้รวมทั้งหมดของปี 2551</a:t>
            </a:r>
            <a:endParaRPr lang="th-TH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8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8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6861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th-TH" b="1" dirty="0" smtClean="0">
                <a:solidFill>
                  <a:srgbClr val="FFFF00"/>
                </a:solidFill>
                <a:cs typeface="DilleniaUPC" pitchFamily="18" charset="-34"/>
              </a:rPr>
              <a:t>การกระจายอำนาจทางการคลังที่ผ่านมา</a:t>
            </a:r>
            <a:endParaRPr lang="th-TH" dirty="0"/>
          </a:p>
        </p:txBody>
      </p:sp>
      <p:graphicFrame>
        <p:nvGraphicFramePr>
          <p:cNvPr id="69634" name="Object 2"/>
          <p:cNvGraphicFramePr>
            <a:graphicFrameLocks noChangeAspect="1"/>
          </p:cNvGraphicFramePr>
          <p:nvPr>
            <p:ph idx="1"/>
          </p:nvPr>
        </p:nvGraphicFramePr>
        <p:xfrm>
          <a:off x="571472" y="1600200"/>
          <a:ext cx="8143932" cy="4972072"/>
        </p:xfrm>
        <a:graphic>
          <a:graphicData uri="http://schemas.openxmlformats.org/presentationml/2006/ole">
            <p:oleObj spid="_x0000_s3074" name="แผนภูมิ" r:id="rId3" imgW="6953216" imgH="5191093" progId="MSGraph.Chart.8">
              <p:embed followColorScheme="full"/>
            </p:oleObj>
          </a:graphicData>
        </a:graphic>
      </p:graphicFrame>
      <p:sp>
        <p:nvSpPr>
          <p:cNvPr id="5" name="สี่เหลี่ยมผืนผ้า 4"/>
          <p:cNvSpPr/>
          <p:nvPr/>
        </p:nvSpPr>
        <p:spPr>
          <a:xfrm>
            <a:off x="3152380" y="1500174"/>
            <a:ext cx="28392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b="1" dirty="0" smtClean="0">
                <a:solidFill>
                  <a:srgbClr val="FF0000"/>
                </a:solidFill>
                <a:cs typeface="DilleniaUPC" pitchFamily="18" charset="-34"/>
              </a:rPr>
              <a:t>รายได้ที่รัฐบาลจัดเก็บให้ ปี 44</a:t>
            </a:r>
            <a:endParaRPr lang="th-TH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6963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th-TH" b="1" dirty="0" smtClean="0">
                <a:solidFill>
                  <a:srgbClr val="FFFF00"/>
                </a:solidFill>
                <a:cs typeface="DilleniaUPC" pitchFamily="18" charset="-34"/>
              </a:rPr>
              <a:t>การกระจายอำนาจทางการคลังที่ผ่านมา</a:t>
            </a:r>
            <a:endParaRPr lang="th-TH" dirty="0"/>
          </a:p>
        </p:txBody>
      </p:sp>
      <p:graphicFrame>
        <p:nvGraphicFramePr>
          <p:cNvPr id="70658" name="Object 2"/>
          <p:cNvGraphicFramePr>
            <a:graphicFrameLocks noChangeAspect="1"/>
          </p:cNvGraphicFramePr>
          <p:nvPr>
            <p:ph idx="1"/>
          </p:nvPr>
        </p:nvGraphicFramePr>
        <p:xfrm>
          <a:off x="428596" y="2000240"/>
          <a:ext cx="8072494" cy="4525963"/>
        </p:xfrm>
        <a:graphic>
          <a:graphicData uri="http://schemas.openxmlformats.org/presentationml/2006/ole">
            <p:oleObj spid="_x0000_s4098" name="แผนภูมิ" r:id="rId3" imgW="6772224" imgH="5153032" progId="MSGraph.Chart.8">
              <p:embed followColorScheme="full"/>
            </p:oleObj>
          </a:graphicData>
        </a:graphic>
      </p:graphicFrame>
      <p:sp>
        <p:nvSpPr>
          <p:cNvPr id="5" name="สี่เหลี่ยมผืนผ้า 4"/>
          <p:cNvSpPr/>
          <p:nvPr/>
        </p:nvSpPr>
        <p:spPr>
          <a:xfrm>
            <a:off x="3152380" y="1500174"/>
            <a:ext cx="28392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b="1" dirty="0" smtClean="0">
                <a:solidFill>
                  <a:srgbClr val="FF0000"/>
                </a:solidFill>
                <a:cs typeface="DilleniaUPC" pitchFamily="18" charset="-34"/>
              </a:rPr>
              <a:t>รายได้ที่รัฐบาลจัดเก็บให้ ปี 51</a:t>
            </a:r>
            <a:endParaRPr lang="th-TH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70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70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7065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th-TH" b="1" dirty="0" smtClean="0">
                <a:solidFill>
                  <a:srgbClr val="FFFF00"/>
                </a:solidFill>
                <a:cs typeface="DilleniaUPC" pitchFamily="18" charset="-34"/>
              </a:rPr>
              <a:t>การกระจายอำนาจทางการคลังที่ผ่านมา</a:t>
            </a:r>
            <a:endParaRPr lang="th-TH" dirty="0"/>
          </a:p>
        </p:txBody>
      </p:sp>
      <p:graphicFrame>
        <p:nvGraphicFramePr>
          <p:cNvPr id="71683" name="Object 3"/>
          <p:cNvGraphicFramePr>
            <a:graphicFrameLocks noChangeAspect="1"/>
          </p:cNvGraphicFramePr>
          <p:nvPr>
            <p:ph idx="1"/>
          </p:nvPr>
        </p:nvGraphicFramePr>
        <p:xfrm>
          <a:off x="1357290" y="2071678"/>
          <a:ext cx="6581775" cy="3758417"/>
        </p:xfrm>
        <a:graphic>
          <a:graphicData uri="http://schemas.openxmlformats.org/presentationml/2006/ole">
            <p:oleObj spid="_x0000_s5122" name="แผนภูมิ" r:id="rId3" imgW="6581792" imgH="3933742" progId="MSGraph.Chart.8">
              <p:embed followColorScheme="full"/>
            </p:oleObj>
          </a:graphicData>
        </a:graphic>
      </p:graphicFrame>
      <p:sp>
        <p:nvSpPr>
          <p:cNvPr id="6" name="สี่เหลี่ยมผืนผ้า 5"/>
          <p:cNvSpPr/>
          <p:nvPr/>
        </p:nvSpPr>
        <p:spPr>
          <a:xfrm>
            <a:off x="2723577" y="1571612"/>
            <a:ext cx="36968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b="1" dirty="0" smtClean="0">
                <a:solidFill>
                  <a:srgbClr val="FF0000"/>
                </a:solidFill>
                <a:cs typeface="DilleniaUPC" pitchFamily="18" charset="-34"/>
              </a:rPr>
              <a:t>เงินอุดหนุน ปี 44 แบ่งตามสัดส่วน ดังนี้</a:t>
            </a:r>
            <a:endParaRPr lang="th-TH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16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16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7168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th-TH" b="1" dirty="0" smtClean="0">
                <a:solidFill>
                  <a:srgbClr val="FFFF00"/>
                </a:solidFill>
                <a:cs typeface="DilleniaUPC" pitchFamily="18" charset="-34"/>
              </a:rPr>
              <a:t>การกระจายอำนาจทางการคลังที่ผ่านมา</a:t>
            </a:r>
            <a:endParaRPr lang="th-TH" dirty="0"/>
          </a:p>
        </p:txBody>
      </p:sp>
      <p:graphicFrame>
        <p:nvGraphicFramePr>
          <p:cNvPr id="269315" name="Object 3"/>
          <p:cNvGraphicFramePr>
            <a:graphicFrameLocks noChangeAspect="1"/>
          </p:cNvGraphicFramePr>
          <p:nvPr>
            <p:ph idx="1"/>
          </p:nvPr>
        </p:nvGraphicFramePr>
        <p:xfrm>
          <a:off x="1281112" y="2285992"/>
          <a:ext cx="6581775" cy="3544102"/>
        </p:xfrm>
        <a:graphic>
          <a:graphicData uri="http://schemas.openxmlformats.org/presentationml/2006/ole">
            <p:oleObj spid="_x0000_s6146" name="แผนภูมิ" r:id="rId3" imgW="6581792" imgH="3933742" progId="MSGraph.Chart.8">
              <p:embed followColorScheme="full"/>
            </p:oleObj>
          </a:graphicData>
        </a:graphic>
      </p:graphicFrame>
      <p:sp>
        <p:nvSpPr>
          <p:cNvPr id="5" name="สี่เหลี่ยมผืนผ้า 4"/>
          <p:cNvSpPr/>
          <p:nvPr/>
        </p:nvSpPr>
        <p:spPr>
          <a:xfrm>
            <a:off x="2723577" y="1571612"/>
            <a:ext cx="36968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b="1" dirty="0" smtClean="0">
                <a:solidFill>
                  <a:srgbClr val="FF0000"/>
                </a:solidFill>
                <a:cs typeface="DilleniaUPC" pitchFamily="18" charset="-34"/>
              </a:rPr>
              <a:t>เงินอุดหนุน ปี 51 แบ่งตามสัดส่วน ดังนี้</a:t>
            </a:r>
            <a:endParaRPr lang="th-TH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69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69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26931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th-TH" b="1" dirty="0" smtClean="0">
                <a:solidFill>
                  <a:srgbClr val="FFFF00"/>
                </a:solidFill>
                <a:cs typeface="DilleniaUPC" pitchFamily="18" charset="-34"/>
              </a:rPr>
              <a:t>ปัญหาอุปสรรคในการกระจายอำนาจการคลังที่ผ่านมา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th-TH" dirty="0" smtClean="0"/>
          </a:p>
          <a:p>
            <a:r>
              <a:rPr lang="th-TH" sz="3600" b="1" dirty="0" smtClean="0">
                <a:latin typeface="DilleniaUPC" pitchFamily="18" charset="-34"/>
                <a:cs typeface="DilleniaUPC" pitchFamily="18" charset="-34"/>
              </a:rPr>
              <a:t>1. ความเข้าใจเกี่ยวกับการกระจายอำนาจของผู้เกี่ยวข้อง</a:t>
            </a:r>
          </a:p>
          <a:p>
            <a:r>
              <a:rPr lang="th-TH" sz="3600" b="1" dirty="0" smtClean="0">
                <a:latin typeface="DilleniaUPC" pitchFamily="18" charset="-34"/>
                <a:cs typeface="DilleniaUPC" pitchFamily="18" charset="-34"/>
              </a:rPr>
              <a:t>2. ความจำเป็นในการใช้จ่ายเงินของรัฐบาล</a:t>
            </a:r>
          </a:p>
          <a:p>
            <a:r>
              <a:rPr lang="th-TH" sz="3600" b="1" dirty="0" smtClean="0">
                <a:latin typeface="DilleniaUPC" pitchFamily="18" charset="-34"/>
                <a:cs typeface="DilleniaUPC" pitchFamily="18" charset="-34"/>
              </a:rPr>
              <a:t>3. การขาดองค์ความรู้ในการพัฒนางาน</a:t>
            </a:r>
          </a:p>
          <a:p>
            <a:r>
              <a:rPr lang="th-TH" sz="3600" b="1" dirty="0" smtClean="0">
                <a:latin typeface="DilleniaUPC" pitchFamily="18" charset="-34"/>
                <a:cs typeface="DilleniaUPC" pitchFamily="18" charset="-34"/>
              </a:rPr>
              <a:t>4. วัฒนธรรมในการทำงานของ อปท. </a:t>
            </a:r>
          </a:p>
          <a:p>
            <a:r>
              <a:rPr lang="th-TH" sz="3600" b="1" dirty="0" smtClean="0">
                <a:latin typeface="DilleniaUPC" pitchFamily="18" charset="-34"/>
                <a:cs typeface="DilleniaUPC" pitchFamily="18" charset="-34"/>
              </a:rPr>
              <a:t>5. ความร่วมมือในการเสียภาษีของประชาชน</a:t>
            </a:r>
            <a:endParaRPr lang="th-TH" sz="3600" b="1" dirty="0">
              <a:latin typeface="DilleniaUPC" pitchFamily="18" charset="-34"/>
              <a:cs typeface="DilleniaUPC" pitchFamily="18" charset="-34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th-TH" b="1" dirty="0" smtClean="0">
                <a:solidFill>
                  <a:schemeClr val="tx1"/>
                </a:solidFill>
                <a:cs typeface="DilleniaUPC" pitchFamily="18" charset="-34"/>
              </a:rPr>
              <a:t>หลักการกระจายอำนาจ</a:t>
            </a:r>
            <a:endParaRPr lang="th-TH" dirty="0">
              <a:solidFill>
                <a:schemeClr val="tx1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th-TH" sz="11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DilleniaUPC" pitchFamily="18" charset="-34"/>
              </a:rPr>
              <a:t>	</a:t>
            </a:r>
            <a:r>
              <a:rPr lang="th-TH" sz="1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DilleniaUPC" pitchFamily="18" charset="-34"/>
              </a:rPr>
              <a:t>หลักการกระจายอำนาจ</a:t>
            </a:r>
          </a:p>
          <a:p>
            <a:r>
              <a:rPr lang="th-TH" sz="12800" b="1" dirty="0">
                <a:solidFill>
                  <a:srgbClr val="FF0000"/>
                </a:solidFill>
                <a:cs typeface="DilleniaUPC" pitchFamily="18" charset="-34"/>
              </a:rPr>
              <a:t>1</a:t>
            </a:r>
            <a:r>
              <a:rPr lang="th-TH" sz="12800" b="1" dirty="0" smtClean="0">
                <a:solidFill>
                  <a:srgbClr val="FF0000"/>
                </a:solidFill>
                <a:effectLst/>
                <a:cs typeface="DilleniaUPC" pitchFamily="18" charset="-34"/>
              </a:rPr>
              <a:t>. </a:t>
            </a:r>
            <a:r>
              <a:rPr lang="th-TH" sz="12800" b="1" i="1" dirty="0" smtClean="0">
                <a:solidFill>
                  <a:srgbClr val="FF0000"/>
                </a:solidFill>
                <a:effectLst/>
                <a:cs typeface="DilleniaUPC" pitchFamily="18" charset="-34"/>
              </a:rPr>
              <a:t>ด้านความเป็นอิสระในการกำหนดนโยบายและการบริหารจัดการ</a:t>
            </a:r>
          </a:p>
          <a:p>
            <a:pPr>
              <a:buNone/>
            </a:pPr>
            <a:r>
              <a:rPr lang="th-TH" sz="12800" b="1" dirty="0" smtClean="0">
                <a:effectLst/>
                <a:cs typeface="DilleniaUPC" pitchFamily="18" charset="-34"/>
              </a:rPr>
              <a:t>		รัฐต้องกระจายอำนาจให้ท้องถิ่นพึ่งตนเอง และตัดสินใจ</a:t>
            </a:r>
          </a:p>
          <a:p>
            <a:pPr>
              <a:buNone/>
            </a:pPr>
            <a:r>
              <a:rPr lang="th-TH" sz="12800" b="1" dirty="0" smtClean="0">
                <a:effectLst/>
                <a:cs typeface="DilleniaUPC" pitchFamily="18" charset="-34"/>
              </a:rPr>
              <a:t>	ในกิจการท้องถิ่นได้เองมากขึ้น โดยยังคงรักษาความเป็นรัฐเดี่ยว</a:t>
            </a:r>
          </a:p>
          <a:p>
            <a:pPr>
              <a:buNone/>
            </a:pPr>
            <a:r>
              <a:rPr lang="th-TH" sz="12800" b="1" dirty="0" smtClean="0">
                <a:effectLst/>
                <a:cs typeface="DilleniaUPC" pitchFamily="18" charset="-34"/>
              </a:rPr>
              <a:t>	และความมีเอกภาพของประเทศ การมีสถาบันพระมหากษัตริย์</a:t>
            </a:r>
          </a:p>
          <a:p>
            <a:pPr>
              <a:buNone/>
            </a:pPr>
            <a:r>
              <a:rPr lang="th-TH" sz="12800" b="1" dirty="0" smtClean="0">
                <a:effectLst/>
                <a:cs typeface="DilleniaUPC" pitchFamily="18" charset="-34"/>
              </a:rPr>
              <a:t>	เป็นประมุขและความมั่นคงของชาติเอาไว้</a:t>
            </a:r>
          </a:p>
          <a:p>
            <a:pPr lvl="1">
              <a:buNone/>
            </a:pPr>
            <a:r>
              <a:rPr lang="th-TH" sz="12400" b="1" dirty="0" smtClean="0">
                <a:effectLst/>
                <a:cs typeface="DilleniaUPC" pitchFamily="18" charset="-34"/>
              </a:rPr>
              <a:t>	รวมทั้งส่งเสริมให้ประชาชนมีส่วนร่วมในการเมืองการปกครอง</a:t>
            </a:r>
            <a:r>
              <a:rPr lang="th-TH" sz="12800" b="1" dirty="0" smtClean="0">
                <a:effectLst/>
                <a:cs typeface="DilleniaUPC" pitchFamily="18" charset="-34"/>
              </a:rPr>
              <a:t>ท้องถิ่น </a:t>
            </a:r>
          </a:p>
          <a:p>
            <a:pPr lvl="1">
              <a:buNone/>
            </a:pPr>
            <a:r>
              <a:rPr lang="th-TH" sz="12800" b="1" dirty="0" smtClean="0">
                <a:effectLst/>
                <a:cs typeface="DilleniaUPC" pitchFamily="18" charset="-34"/>
              </a:rPr>
              <a:t>ภายใต้ระบอบประชาธิปไตย</a:t>
            </a:r>
          </a:p>
          <a:p>
            <a:endParaRPr lang="th-TH" b="1" i="1" dirty="0" smtClean="0">
              <a:effectLst/>
              <a:cs typeface="DilleniaUPC" pitchFamily="18" charset="-34"/>
            </a:endParaRPr>
          </a:p>
          <a:p>
            <a:pPr marL="609600" indent="-609600" algn="thaiDist">
              <a:lnSpc>
                <a:spcPct val="90000"/>
              </a:lnSpc>
              <a:buClr>
                <a:schemeClr val="hlink"/>
              </a:buClr>
              <a:buSzPct val="80000"/>
              <a:buNone/>
            </a:pPr>
            <a:r>
              <a:rPr lang="th-TH" b="1" dirty="0" smtClean="0">
                <a:solidFill>
                  <a:srgbClr val="FFFFFF"/>
                </a:solidFill>
                <a:cs typeface="DilleniaUPC" pitchFamily="18" charset="-34"/>
              </a:rPr>
              <a:t>รัฐต้องกระจายอำนาจให้ท้องถิ่นพึ่งตนเอง และตัดสินใจ</a:t>
            </a:r>
          </a:p>
          <a:p>
            <a:pPr marL="609600" indent="-609600" algn="thaiDist">
              <a:lnSpc>
                <a:spcPct val="90000"/>
              </a:lnSpc>
              <a:buClr>
                <a:schemeClr val="hlink"/>
              </a:buClr>
              <a:buSzPct val="80000"/>
              <a:buNone/>
            </a:pPr>
            <a:r>
              <a:rPr lang="th-TH" b="1" dirty="0" smtClean="0">
                <a:solidFill>
                  <a:srgbClr val="FFFFFF"/>
                </a:solidFill>
                <a:cs typeface="DilleniaUPC" pitchFamily="18" charset="-34"/>
              </a:rPr>
              <a:t>ในกิจการท้องถิ่นได้เองมากขึ้น โดยยังคงรักษาความเป็นรัฐเดี่ยว</a:t>
            </a:r>
          </a:p>
          <a:p>
            <a:pPr marL="609600" indent="-609600" algn="thaiDist">
              <a:lnSpc>
                <a:spcPct val="90000"/>
              </a:lnSpc>
              <a:buClr>
                <a:schemeClr val="hlink"/>
              </a:buClr>
              <a:buSzPct val="80000"/>
              <a:buNone/>
            </a:pPr>
            <a:r>
              <a:rPr lang="th-TH" b="1" dirty="0" smtClean="0">
                <a:solidFill>
                  <a:srgbClr val="FFFFFF"/>
                </a:solidFill>
                <a:latin typeface="Angsana New" pitchFamily="18" charset="-34"/>
                <a:cs typeface="DilleniaUPC" pitchFamily="18" charset="-34"/>
              </a:rPr>
              <a:t>และความมีเอกภาพของประเทศ การมีสถาบันพระมหากษัตริย์</a:t>
            </a:r>
          </a:p>
          <a:p>
            <a:pPr marL="609600" indent="-609600" algn="thaiDist">
              <a:lnSpc>
                <a:spcPct val="90000"/>
              </a:lnSpc>
              <a:buClr>
                <a:schemeClr val="hlink"/>
              </a:buClr>
              <a:buSzPct val="80000"/>
              <a:buNone/>
            </a:pPr>
            <a:r>
              <a:rPr lang="th-TH" b="1" dirty="0" smtClean="0">
                <a:solidFill>
                  <a:srgbClr val="FFFFFF"/>
                </a:solidFill>
                <a:latin typeface="Angsana New" pitchFamily="18" charset="-34"/>
                <a:cs typeface="DilleniaUPC" pitchFamily="18" charset="-34"/>
              </a:rPr>
              <a:t>เป็นประมุขและความมั่นคงของชาติเอาไว้</a:t>
            </a:r>
          </a:p>
          <a:p>
            <a:pPr marL="609600" indent="-609600" algn="thaiDist">
              <a:lnSpc>
                <a:spcPct val="90000"/>
              </a:lnSpc>
              <a:buClr>
                <a:schemeClr val="hlink"/>
              </a:buClr>
              <a:buSzPct val="80000"/>
              <a:buNone/>
            </a:pPr>
            <a:r>
              <a:rPr lang="th-TH" b="1" dirty="0" smtClean="0">
                <a:solidFill>
                  <a:srgbClr val="FFFFFF"/>
                </a:solidFill>
                <a:latin typeface="Angsana New" pitchFamily="18" charset="-34"/>
                <a:cs typeface="DilleniaUPC" pitchFamily="18" charset="-34"/>
              </a:rPr>
              <a:t>		รวมทั้งส่งเสริมให้ประชาชนมีส่วนร่วมในการเมืองการปกครอง</a:t>
            </a:r>
          </a:p>
          <a:p>
            <a:pPr marL="609600" indent="-609600" algn="thaiDist">
              <a:lnSpc>
                <a:spcPct val="90000"/>
              </a:lnSpc>
              <a:buClr>
                <a:schemeClr val="hlink"/>
              </a:buClr>
              <a:buSzPct val="80000"/>
              <a:buNone/>
            </a:pPr>
            <a:r>
              <a:rPr lang="th-TH" b="1" dirty="0" smtClean="0">
                <a:solidFill>
                  <a:srgbClr val="FFFFFF"/>
                </a:solidFill>
                <a:latin typeface="Angsana New" pitchFamily="18" charset="-34"/>
                <a:cs typeface="DilleniaUPC" pitchFamily="18" charset="-34"/>
              </a:rPr>
              <a:t>ท้องถิ่น ภายใต้ระบอบประชาธิปไตย</a:t>
            </a:r>
            <a:endParaRPr lang="th-TH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th-TH" b="1" dirty="0" smtClean="0">
                <a:solidFill>
                  <a:srgbClr val="FFFF00"/>
                </a:solidFill>
                <a:latin typeface="Garamond" pitchFamily="18" charset="0"/>
                <a:cs typeface="DilleniaUPC" pitchFamily="18" charset="-34"/>
              </a:rPr>
              <a:t/>
            </a:r>
            <a:br>
              <a:rPr lang="th-TH" b="1" dirty="0" smtClean="0">
                <a:solidFill>
                  <a:srgbClr val="FFFF00"/>
                </a:solidFill>
                <a:latin typeface="Garamond" pitchFamily="18" charset="0"/>
                <a:cs typeface="DilleniaUPC" pitchFamily="18" charset="-34"/>
              </a:rPr>
            </a:br>
            <a:r>
              <a:rPr lang="th-TH" b="1" dirty="0" smtClean="0">
                <a:solidFill>
                  <a:srgbClr val="FFFF00"/>
                </a:solidFill>
                <a:latin typeface="Garamond" pitchFamily="18" charset="0"/>
                <a:cs typeface="DilleniaUPC" pitchFamily="18" charset="-34"/>
              </a:rPr>
              <a:t>ข้อเสนอแนะการปรับปรุงในอนาคต</a:t>
            </a:r>
            <a:r>
              <a:rPr lang="th-TH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  <a:cs typeface="DilleniaUPC" pitchFamily="18" charset="-34"/>
              </a:rPr>
              <a:t/>
            </a:r>
            <a:br>
              <a:rPr lang="th-TH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  <a:cs typeface="DilleniaUPC" pitchFamily="18" charset="-34"/>
              </a:rPr>
            </a:b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b="1" i="1" u="sng" dirty="0" smtClean="0">
                <a:solidFill>
                  <a:srgbClr val="FF0000"/>
                </a:solidFill>
                <a:latin typeface="Garamond" pitchFamily="18" charset="0"/>
                <a:cs typeface="DilleniaUPC" pitchFamily="18" charset="-34"/>
              </a:rPr>
              <a:t>ระยะสั้น</a:t>
            </a:r>
          </a:p>
          <a:p>
            <a:pPr marL="533400" indent="-533400"/>
            <a:r>
              <a:rPr lang="th-TH" b="1" dirty="0" smtClean="0">
                <a:latin typeface="DilleniaUPC" pitchFamily="18" charset="-34"/>
                <a:cs typeface="DilleniaUPC" pitchFamily="18" charset="-34"/>
              </a:rPr>
              <a:t>1. ควรมีการทบทวนแผนการกระจายอำนาจ เพื่อให้มีการกระจายอำนาจให้แก่ อปท. เพิ่มมากขึ้น ควบคู่ไปกับการปรับโครงสร้างภายในของ อปท. เพื่อรองรับการถ่ายโอน และการเตรียมความพร้อมให้แก่ อปท.</a:t>
            </a:r>
            <a:r>
              <a:rPr lang="th-TH" dirty="0" smtClean="0">
                <a:latin typeface="DilleniaUPC" pitchFamily="18" charset="-34"/>
                <a:cs typeface="DilleniaUPC" pitchFamily="18" charset="-34"/>
              </a:rPr>
              <a:t> </a:t>
            </a:r>
          </a:p>
          <a:p>
            <a:pPr lvl="1">
              <a:buNone/>
            </a:pPr>
            <a:r>
              <a:rPr lang="th-TH" sz="3200" b="1" dirty="0" smtClean="0">
                <a:latin typeface="Garamond" pitchFamily="18" charset="0"/>
                <a:cs typeface="DilleniaUPC" pitchFamily="18" charset="-34"/>
              </a:rPr>
              <a:t>2. ควรมีการปรับปรุงรายได้ของ อปท. เพื่อให้มีรายได้เพิ่มขึ้น</a:t>
            </a:r>
          </a:p>
          <a:p>
            <a:pPr>
              <a:buNone/>
            </a:pPr>
            <a:r>
              <a:rPr lang="th-TH" b="1" dirty="0" smtClean="0">
                <a:latin typeface="Garamond" pitchFamily="18" charset="0"/>
                <a:cs typeface="DilleniaUPC" pitchFamily="18" charset="-34"/>
              </a:rPr>
              <a:t>  	 สอดคล้องกับการดำเนินการตามอำนาจหน้าที่และภารกิจ</a:t>
            </a:r>
          </a:p>
          <a:p>
            <a:pPr>
              <a:buNone/>
            </a:pPr>
            <a:r>
              <a:rPr lang="th-TH" b="1" dirty="0" smtClean="0">
                <a:latin typeface="Garamond" pitchFamily="18" charset="0"/>
                <a:cs typeface="DilleniaUPC" pitchFamily="18" charset="-34"/>
              </a:rPr>
              <a:t> 	 ที่ได้รับการถ่ายโอน</a:t>
            </a:r>
            <a:endParaRPr lang="th-TH" dirty="0" smtClean="0">
              <a:latin typeface="Garamond" pitchFamily="18" charset="0"/>
            </a:endParaRPr>
          </a:p>
          <a:p>
            <a:endParaRPr lang="th-TH" sz="2800" b="1" i="1" dirty="0">
              <a:latin typeface="Garamond" pitchFamily="18" charset="0"/>
              <a:cs typeface="DilleniaUPC" pitchFamily="18" charset="-34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th-TH" b="1" dirty="0" smtClean="0">
                <a:solidFill>
                  <a:srgbClr val="FFFF00"/>
                </a:solidFill>
                <a:latin typeface="Garamond" pitchFamily="18" charset="0"/>
                <a:cs typeface="DilleniaUPC" pitchFamily="18" charset="-34"/>
              </a:rPr>
              <a:t>ข้อเสนอแนะการปรับปรุงในอนาคต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28596" y="1357298"/>
            <a:ext cx="8229600" cy="452596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th-TH" b="1" dirty="0" smtClean="0">
                <a:cs typeface="DilleniaUPC" pitchFamily="18" charset="-34"/>
              </a:rPr>
              <a:t>3</a:t>
            </a:r>
            <a:r>
              <a:rPr lang="th-TH" b="1" dirty="0" smtClean="0">
                <a:effectLst/>
                <a:cs typeface="DilleniaUPC" pitchFamily="18" charset="-34"/>
              </a:rPr>
              <a:t>. ควรมีการถ่ายโอนบุคลากรให้แก่ อปท. เพิ่มขึ้น โดยเฉพาะด้านการศึกษา และสาธารณสุข</a:t>
            </a:r>
          </a:p>
          <a:p>
            <a:r>
              <a:rPr lang="th-TH" b="1" dirty="0" smtClean="0">
                <a:latin typeface="Garamond" pitchFamily="18" charset="0"/>
                <a:cs typeface="DilleniaUPC" pitchFamily="18" charset="-34"/>
              </a:rPr>
              <a:t>4. ควรมีการแก้ไขกฎหมายที่เป็นอุปสรรคต่อการกระจายอำนาจ</a:t>
            </a:r>
          </a:p>
          <a:p>
            <a:pPr>
              <a:buNone/>
            </a:pPr>
            <a:r>
              <a:rPr lang="th-TH" b="1" dirty="0" smtClean="0">
                <a:latin typeface="Garamond" pitchFamily="18" charset="0"/>
                <a:cs typeface="DilleniaUPC" pitchFamily="18" charset="-34"/>
              </a:rPr>
              <a:t>    ให้แก่ อปท. </a:t>
            </a:r>
          </a:p>
          <a:p>
            <a:endParaRPr lang="th-TH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  <a:solidFill>
            <a:srgbClr val="00B05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th-TH" b="1" dirty="0" smtClean="0">
                <a:solidFill>
                  <a:srgbClr val="FFFF00"/>
                </a:solidFill>
                <a:latin typeface="Garamond" pitchFamily="18" charset="0"/>
                <a:cs typeface="DilleniaUPC" pitchFamily="18" charset="-34"/>
              </a:rPr>
              <a:t>ข้อเสนอแนะการปรับปรุงในอนาคต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th-TH" b="1" i="1" u="sng" dirty="0" smtClean="0">
                <a:solidFill>
                  <a:srgbClr val="FF0000"/>
                </a:solidFill>
                <a:latin typeface="Garamond" pitchFamily="18" charset="0"/>
                <a:cs typeface="DilleniaUPC" pitchFamily="18" charset="-34"/>
              </a:rPr>
              <a:t>ระยะต่อไป</a:t>
            </a:r>
            <a:endParaRPr lang="th-TH" sz="2800" b="1" i="1" dirty="0" smtClean="0">
              <a:solidFill>
                <a:srgbClr val="FF0000"/>
              </a:solidFill>
              <a:latin typeface="Garamond" pitchFamily="18" charset="0"/>
              <a:cs typeface="DilleniaUPC" pitchFamily="18" charset="-34"/>
            </a:endParaRPr>
          </a:p>
          <a:p>
            <a:pPr marL="533400" indent="-533400"/>
            <a:r>
              <a:rPr lang="th-TH" b="1" dirty="0">
                <a:latin typeface="Garamond" pitchFamily="18" charset="0"/>
                <a:cs typeface="DilleniaUPC" pitchFamily="18" charset="-34"/>
              </a:rPr>
              <a:t>1</a:t>
            </a:r>
            <a:r>
              <a:rPr lang="th-TH" b="1" dirty="0" smtClean="0">
                <a:latin typeface="Garamond" pitchFamily="18" charset="0"/>
                <a:cs typeface="DilleniaUPC" pitchFamily="18" charset="-34"/>
              </a:rPr>
              <a:t>. ควรพัฒนาระบบตรวจสอบ และการมีส่วนร่วมของประชาชน </a:t>
            </a:r>
          </a:p>
          <a:p>
            <a:pPr marL="533400" indent="-533400">
              <a:buNone/>
            </a:pPr>
            <a:r>
              <a:rPr lang="th-TH" b="1" dirty="0" smtClean="0">
                <a:latin typeface="Garamond" pitchFamily="18" charset="0"/>
                <a:cs typeface="DilleniaUPC" pitchFamily="18" charset="-34"/>
              </a:rPr>
              <a:t>  	 และภาคประชาสังคม ให้เข้ามามีส่วนร่วมในกระบวนตัดสินใจ</a:t>
            </a:r>
          </a:p>
          <a:p>
            <a:pPr marL="533400" indent="-533400">
              <a:buNone/>
            </a:pPr>
            <a:r>
              <a:rPr lang="th-TH" b="1" dirty="0" smtClean="0">
                <a:latin typeface="Garamond" pitchFamily="18" charset="0"/>
                <a:cs typeface="DilleniaUPC" pitchFamily="18" charset="-34"/>
              </a:rPr>
              <a:t>	ในด้านนโยบายของ อปท. การจัดซื้อจัดจ้าง และการตรวจสอบ</a:t>
            </a:r>
          </a:p>
          <a:p>
            <a:pPr marL="533400" indent="-533400">
              <a:buNone/>
            </a:pPr>
            <a:r>
              <a:rPr lang="th-TH" b="1" dirty="0" smtClean="0">
                <a:latin typeface="Garamond" pitchFamily="18" charset="0"/>
                <a:cs typeface="DilleniaUPC" pitchFamily="18" charset="-34"/>
              </a:rPr>
              <a:t>	 และติดตามประเมินผลการปฏิบัติงานของ อปท. มากขึ้น</a:t>
            </a:r>
          </a:p>
          <a:p>
            <a:r>
              <a:rPr lang="th-TH" b="1" dirty="0">
                <a:latin typeface="Garamond" pitchFamily="18" charset="0"/>
                <a:cs typeface="DilleniaUPC" pitchFamily="18" charset="-34"/>
              </a:rPr>
              <a:t>2</a:t>
            </a:r>
            <a:r>
              <a:rPr lang="th-TH" b="1" dirty="0" smtClean="0">
                <a:latin typeface="Garamond" pitchFamily="18" charset="0"/>
                <a:cs typeface="DilleniaUPC" pitchFamily="18" charset="-34"/>
              </a:rPr>
              <a:t>. ควรปรับปรุงประสิทธิภาพการบริหารจัดการของ อปท. และเพิ่ม</a:t>
            </a:r>
          </a:p>
          <a:p>
            <a:pPr>
              <a:buNone/>
            </a:pPr>
            <a:r>
              <a:rPr lang="th-TH" b="1" dirty="0" smtClean="0">
                <a:latin typeface="Garamond" pitchFamily="18" charset="0"/>
                <a:cs typeface="DilleniaUPC" pitchFamily="18" charset="-34"/>
              </a:rPr>
              <a:t>	   ขีดความสามารถของผู้บริหารและบุคลากรของ อปท. ให้มีศักยภาพ</a:t>
            </a:r>
          </a:p>
          <a:p>
            <a:pPr>
              <a:buNone/>
            </a:pPr>
            <a:r>
              <a:rPr lang="th-TH" b="1" dirty="0">
                <a:latin typeface="Garamond" pitchFamily="18" charset="0"/>
                <a:cs typeface="DilleniaUPC" pitchFamily="18" charset="-34"/>
              </a:rPr>
              <a:t>	 </a:t>
            </a:r>
            <a:r>
              <a:rPr lang="th-TH" b="1" dirty="0" smtClean="0">
                <a:latin typeface="Garamond" pitchFamily="18" charset="0"/>
                <a:cs typeface="DilleniaUPC" pitchFamily="18" charset="-34"/>
              </a:rPr>
              <a:t>  ในการบริหารงานและการให้บริการแก่ประชาชนมากขึ้น </a:t>
            </a:r>
          </a:p>
          <a:p>
            <a:pPr marL="533400" indent="-533400"/>
            <a:endParaRPr lang="th-TH" b="1" dirty="0">
              <a:latin typeface="Garamond" pitchFamily="18" charset="0"/>
              <a:cs typeface="DilleniaUPC" pitchFamily="18" charset="-34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th-TH" b="1" dirty="0" smtClean="0">
                <a:solidFill>
                  <a:srgbClr val="FFFF00"/>
                </a:solidFill>
                <a:latin typeface="Garamond" pitchFamily="18" charset="0"/>
                <a:cs typeface="DilleniaUPC" pitchFamily="18" charset="-34"/>
              </a:rPr>
              <a:t>ข้อเสนอแนะการปรับปรุงในอนาคต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th-TH" b="1" dirty="0">
                <a:cs typeface="DilleniaUPC" pitchFamily="18" charset="-34"/>
              </a:rPr>
              <a:t>3</a:t>
            </a:r>
            <a:r>
              <a:rPr lang="th-TH" b="1" dirty="0" smtClean="0">
                <a:effectLst/>
                <a:cs typeface="DilleniaUPC" pitchFamily="18" charset="-34"/>
              </a:rPr>
              <a:t>. ควรปฏิรูประบบภาษีอากรให้ อปท. มีรายได้ที่จัดเก็บเองมากขึ้น เพื่อให้พึ่งพารายได้ของตนเอง และลดการอุดหนุนจากรัฐบาล</a:t>
            </a:r>
          </a:p>
          <a:p>
            <a:r>
              <a:rPr lang="th-TH" b="1" dirty="0">
                <a:latin typeface="Garamond" pitchFamily="18" charset="0"/>
                <a:cs typeface="DilleniaUPC" pitchFamily="18" charset="-34"/>
              </a:rPr>
              <a:t>4</a:t>
            </a:r>
            <a:r>
              <a:rPr lang="th-TH" b="1" dirty="0" smtClean="0">
                <a:latin typeface="Garamond" pitchFamily="18" charset="0"/>
                <a:cs typeface="DilleniaUPC" pitchFamily="18" charset="-34"/>
              </a:rPr>
              <a:t>. ควรสร้างระบบประกันคุณภาพการให้บริการสาธารณะของ อปท.</a:t>
            </a:r>
          </a:p>
          <a:p>
            <a:pPr>
              <a:buNone/>
            </a:pPr>
            <a:r>
              <a:rPr lang="th-TH" b="1" dirty="0">
                <a:latin typeface="Garamond" pitchFamily="18" charset="0"/>
                <a:cs typeface="DilleniaUPC" pitchFamily="18" charset="-34"/>
              </a:rPr>
              <a:t>	</a:t>
            </a:r>
            <a:r>
              <a:rPr lang="th-TH" b="1" dirty="0" smtClean="0">
                <a:latin typeface="Garamond" pitchFamily="18" charset="0"/>
                <a:cs typeface="DilleniaUPC" pitchFamily="18" charset="-34"/>
              </a:rPr>
              <a:t>ให้มีมาตรฐาน เพื่อให้ประชาชนเกิดความเต็มใจในการเสียภาษี</a:t>
            </a:r>
          </a:p>
          <a:p>
            <a:r>
              <a:rPr lang="th-TH" b="1" dirty="0" smtClean="0">
                <a:latin typeface="Garamond" pitchFamily="18" charset="0"/>
                <a:cs typeface="DilleniaUPC" pitchFamily="18" charset="-34"/>
              </a:rPr>
              <a:t>๕. ควรพัฒนาองค์กรในระดับจังหวัดเพื่อรองรับการถ่ายโอนบางภารกิจ</a:t>
            </a:r>
          </a:p>
          <a:p>
            <a:pPr>
              <a:buNone/>
            </a:pPr>
            <a:r>
              <a:rPr lang="th-TH" b="1" dirty="0">
                <a:latin typeface="Garamond" pitchFamily="18" charset="0"/>
                <a:cs typeface="DilleniaUPC" pitchFamily="18" charset="-34"/>
              </a:rPr>
              <a:t>	</a:t>
            </a:r>
            <a:r>
              <a:rPr lang="th-TH" b="1" dirty="0" smtClean="0">
                <a:latin typeface="Garamond" pitchFamily="18" charset="0"/>
                <a:cs typeface="DilleniaUPC" pitchFamily="18" charset="-34"/>
              </a:rPr>
              <a:t>ที่ต้องการความชำนาญในวิชาชีพเฉพาะ และความเป็นเอกภาพ</a:t>
            </a:r>
          </a:p>
          <a:p>
            <a:pPr>
              <a:buNone/>
            </a:pPr>
            <a:r>
              <a:rPr lang="th-TH" b="1" dirty="0">
                <a:latin typeface="Garamond" pitchFamily="18" charset="0"/>
                <a:cs typeface="DilleniaUPC" pitchFamily="18" charset="-34"/>
              </a:rPr>
              <a:t>	</a:t>
            </a:r>
            <a:r>
              <a:rPr lang="th-TH" b="1" dirty="0" smtClean="0">
                <a:latin typeface="Garamond" pitchFamily="18" charset="0"/>
                <a:cs typeface="DilleniaUPC" pitchFamily="18" charset="-34"/>
              </a:rPr>
              <a:t> ในการจัดบริการสาธารณะ ในรูปแบบคณะกรรมการเฉพาะด้าน</a:t>
            </a:r>
          </a:p>
          <a:p>
            <a:pPr>
              <a:buNone/>
            </a:pPr>
            <a:r>
              <a:rPr lang="th-TH" b="1" dirty="0">
                <a:latin typeface="Garamond" pitchFamily="18" charset="0"/>
                <a:cs typeface="DilleniaUPC" pitchFamily="18" charset="-34"/>
              </a:rPr>
              <a:t>	</a:t>
            </a:r>
            <a:r>
              <a:rPr lang="th-TH" b="1" dirty="0" smtClean="0">
                <a:latin typeface="Garamond" pitchFamily="18" charset="0"/>
                <a:cs typeface="DilleniaUPC" pitchFamily="18" charset="-34"/>
              </a:rPr>
              <a:t> ระดับจังหวัด เช่น ด้านการศึกษา สาธารณสุข สิ่งแวดล้อม ฯลฯ</a:t>
            </a:r>
          </a:p>
          <a:p>
            <a:endParaRPr lang="th-TH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714356"/>
            <a:ext cx="7072362" cy="5214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th-TH" b="1" dirty="0" smtClean="0">
                <a:solidFill>
                  <a:schemeClr val="tx1"/>
                </a:solidFill>
                <a:cs typeface="DilleniaUPC" pitchFamily="18" charset="-34"/>
              </a:rPr>
              <a:t>หลักการกระจายอำนาจ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th-TH" b="1" i="1" dirty="0">
                <a:solidFill>
                  <a:srgbClr val="FF0000"/>
                </a:solidFill>
                <a:cs typeface="DilleniaUPC" pitchFamily="18" charset="-34"/>
              </a:rPr>
              <a:t>2</a:t>
            </a:r>
            <a:r>
              <a:rPr lang="th-TH" b="1" i="1" dirty="0" smtClean="0">
                <a:solidFill>
                  <a:srgbClr val="FF0000"/>
                </a:solidFill>
                <a:effectLst/>
                <a:cs typeface="DilleniaUPC" pitchFamily="18" charset="-34"/>
              </a:rPr>
              <a:t>. ด้านการบริหารราชการแผ่นดินและการบริหารราชการส่วนท้องถิ่น</a:t>
            </a:r>
          </a:p>
          <a:p>
            <a:pPr>
              <a:buNone/>
            </a:pPr>
            <a:r>
              <a:rPr lang="th-TH" b="1" dirty="0" smtClean="0">
                <a:latin typeface="Garamond" pitchFamily="18" charset="0"/>
                <a:cs typeface="DilleniaUPC" pitchFamily="18" charset="-34"/>
              </a:rPr>
              <a:t>		รัฐต้องปรับบทบาทและภารกิจของราชการบริหารส่วนกลางและส่วนภูมิภาค โดยให้รับผิดชอบในภารกิจมหภาค และภารกิจที่เกินขีดความสามารถของ อปท. </a:t>
            </a:r>
          </a:p>
          <a:p>
            <a:pPr>
              <a:buNone/>
            </a:pPr>
            <a:r>
              <a:rPr lang="th-TH" b="1" dirty="0" smtClean="0">
                <a:latin typeface="Garamond" pitchFamily="18" charset="0"/>
                <a:cs typeface="DilleniaUPC" pitchFamily="18" charset="-34"/>
              </a:rPr>
              <a:t>		รวมทั้งกำกับดูแล อปท. ในด้านนโยบายและด้านกฎหมายเท่าที่จำเป็น และให้การสนับสนุน ส่งเสริมด้านเทคนิควิชาการ และตรวจสอบติดตามประเมินผลการทำงานของท้องถิ่น</a:t>
            </a:r>
          </a:p>
          <a:p>
            <a:endParaRPr lang="th-TH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th-TH" b="1" dirty="0" smtClean="0">
                <a:solidFill>
                  <a:schemeClr val="tx1"/>
                </a:solidFill>
                <a:cs typeface="DilleniaUPC" pitchFamily="18" charset="-34"/>
              </a:rPr>
              <a:t>หลักการกระจายอำนาจ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th-TH" b="1" i="1" dirty="0">
                <a:solidFill>
                  <a:srgbClr val="FF0000"/>
                </a:solidFill>
                <a:cs typeface="DilleniaUPC" pitchFamily="18" charset="-34"/>
              </a:rPr>
              <a:t>3</a:t>
            </a:r>
            <a:r>
              <a:rPr lang="th-TH" b="1" i="1" dirty="0" smtClean="0">
                <a:solidFill>
                  <a:srgbClr val="FF0000"/>
                </a:solidFill>
                <a:cs typeface="DilleniaUPC" pitchFamily="18" charset="-34"/>
              </a:rPr>
              <a:t>. ด้านประสิทธิภาพการบริหารของ อปท.</a:t>
            </a:r>
          </a:p>
          <a:p>
            <a:pPr lvl="1">
              <a:buNone/>
            </a:pPr>
            <a:r>
              <a:rPr lang="th-TH" sz="3200" b="1" dirty="0" smtClean="0">
                <a:latin typeface="Garamond" pitchFamily="18" charset="0"/>
                <a:cs typeface="DilleniaUPC" pitchFamily="18" charset="-34"/>
              </a:rPr>
              <a:t>    - รัฐต้องให้ประชาชนได้รับบริการสาธารณะที่ดีขึ้น หรือ</a:t>
            </a:r>
          </a:p>
          <a:p>
            <a:pPr>
              <a:buNone/>
            </a:pPr>
            <a:r>
              <a:rPr lang="th-TH" b="1" dirty="0" smtClean="0">
                <a:latin typeface="Garamond" pitchFamily="18" charset="0"/>
                <a:cs typeface="DilleniaUPC" pitchFamily="18" charset="-34"/>
              </a:rPr>
              <a:t>		ไม่ต่ำกว่าเดิม</a:t>
            </a:r>
          </a:p>
          <a:p>
            <a:pPr>
              <a:buNone/>
            </a:pPr>
            <a:r>
              <a:rPr lang="th-TH" b="1" dirty="0" smtClean="0">
                <a:latin typeface="Garamond" pitchFamily="18" charset="0"/>
                <a:cs typeface="DilleniaUPC" pitchFamily="18" charset="-34"/>
              </a:rPr>
              <a:t>		- ต้องโปร่งใส มีประสิทธิภาพและรับผิดชอบต่อผู้ใช้บริการ</a:t>
            </a:r>
          </a:p>
          <a:p>
            <a:pPr>
              <a:buNone/>
            </a:pPr>
            <a:r>
              <a:rPr lang="th-TH" b="1" dirty="0" smtClean="0">
                <a:latin typeface="Garamond" pitchFamily="18" charset="0"/>
                <a:cs typeface="DilleniaUPC" pitchFamily="18" charset="-34"/>
              </a:rPr>
              <a:t>		ให้มากขึ้น</a:t>
            </a:r>
          </a:p>
          <a:p>
            <a:pPr>
              <a:buNone/>
            </a:pPr>
            <a:r>
              <a:rPr lang="th-TH" b="1" dirty="0" smtClean="0">
                <a:latin typeface="Garamond" pitchFamily="18" charset="0"/>
                <a:cs typeface="DilleniaUPC" pitchFamily="18" charset="-34"/>
              </a:rPr>
              <a:t>		- ส่งเสริมให้ประชาชน ภาคประชาสังคม และชุมชน</a:t>
            </a:r>
          </a:p>
          <a:p>
            <a:pPr>
              <a:buNone/>
            </a:pPr>
            <a:r>
              <a:rPr lang="th-TH" b="1" dirty="0" smtClean="0">
                <a:latin typeface="Garamond" pitchFamily="18" charset="0"/>
                <a:cs typeface="DilleniaUPC" pitchFamily="18" charset="-34"/>
              </a:rPr>
              <a:t>		มีส่วนร่วมในการตัดสินใจ</a:t>
            </a:r>
            <a:endParaRPr lang="th-TH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h-TH" dirty="0" smtClean="0"/>
              <a:t>การกระจายอำนาจการเงิน การคลังและงบประมาณ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th-TH" b="1" dirty="0" smtClean="0">
                <a:solidFill>
                  <a:srgbClr val="002060"/>
                </a:solidFill>
                <a:cs typeface="DilleniaUPC" pitchFamily="18" charset="-34"/>
              </a:rPr>
              <a:t>	     </a:t>
            </a:r>
            <a:r>
              <a:rPr lang="th-TH" b="1" dirty="0" smtClean="0">
                <a:solidFill>
                  <a:srgbClr val="FF0000"/>
                </a:solidFill>
                <a:cs typeface="DilleniaUPC" pitchFamily="18" charset="-34"/>
              </a:rPr>
              <a:t>การกระจายอำนาจการเงิน การคลัง และงบประมาณให้ท้องถิ่น </a:t>
            </a:r>
            <a:br>
              <a:rPr lang="th-TH" b="1" dirty="0" smtClean="0">
                <a:solidFill>
                  <a:srgbClr val="FF0000"/>
                </a:solidFill>
                <a:cs typeface="DilleniaUPC" pitchFamily="18" charset="-34"/>
              </a:rPr>
            </a:br>
            <a:r>
              <a:rPr lang="th-TH" b="1" dirty="0" smtClean="0">
                <a:solidFill>
                  <a:srgbClr val="FF0000"/>
                </a:solidFill>
                <a:cs typeface="DilleniaUPC" pitchFamily="18" charset="-34"/>
              </a:rPr>
              <a:t>           ตามแผนการกระจายอำนาจให้แก่ อปท. พ.ศ.2543</a:t>
            </a:r>
          </a:p>
          <a:p>
            <a:pPr>
              <a:buNone/>
            </a:pPr>
            <a:r>
              <a:rPr lang="th-TH" b="1" i="1" dirty="0">
                <a:solidFill>
                  <a:srgbClr val="7030A0"/>
                </a:solidFill>
                <a:cs typeface="DilleniaUPC" pitchFamily="18" charset="-34"/>
              </a:rPr>
              <a:t>1</a:t>
            </a:r>
            <a:r>
              <a:rPr lang="th-TH" b="1" i="1" dirty="0" smtClean="0">
                <a:solidFill>
                  <a:srgbClr val="7030A0"/>
                </a:solidFill>
                <a:cs typeface="DilleniaUPC" pitchFamily="18" charset="-34"/>
              </a:rPr>
              <a:t>. </a:t>
            </a:r>
            <a:r>
              <a:rPr lang="th-TH" b="1" i="1" u="sng" dirty="0" smtClean="0">
                <a:solidFill>
                  <a:srgbClr val="7030A0"/>
                </a:solidFill>
                <a:cs typeface="DilleniaUPC" pitchFamily="18" charset="-34"/>
              </a:rPr>
              <a:t>หลักการปรับปรุงรายได้</a:t>
            </a:r>
          </a:p>
          <a:p>
            <a:r>
              <a:rPr lang="th-TH" b="1" dirty="0" smtClean="0">
                <a:cs typeface="DilleniaUPC" pitchFamily="18" charset="-34"/>
              </a:rPr>
              <a:t>1.1 </a:t>
            </a:r>
            <a:r>
              <a:rPr lang="th-TH" b="1" dirty="0">
                <a:cs typeface="DilleniaUPC" pitchFamily="18" charset="-34"/>
              </a:rPr>
              <a:t>ต้องพิจารณาปริมาณรายได้ที่พึงได้รับจากประมาณการค่าใช้จ่าย</a:t>
            </a:r>
          </a:p>
          <a:p>
            <a:r>
              <a:rPr lang="th-TH" b="1" dirty="0">
                <a:cs typeface="DilleniaUPC" pitchFamily="18" charset="-34"/>
              </a:rPr>
              <a:t>     ของภารกิจที่ อปท. นั้น ๆ มีหน้าที่รับผิดชอบในการดำเนินการ</a:t>
            </a:r>
          </a:p>
          <a:p>
            <a:r>
              <a:rPr lang="th-TH" b="1" dirty="0" smtClean="0">
                <a:cs typeface="DilleniaUPC" pitchFamily="18" charset="-34"/>
              </a:rPr>
              <a:t>1.2 </a:t>
            </a:r>
            <a:r>
              <a:rPr lang="th-TH" b="1" dirty="0">
                <a:cs typeface="DilleniaUPC" pitchFamily="18" charset="-34"/>
              </a:rPr>
              <a:t>อปท. ที่มีภารกิจที่แตกต่างกันย่อมจะได้รับการจัดสรร</a:t>
            </a:r>
            <a:r>
              <a:rPr lang="th-TH" b="1" dirty="0" smtClean="0">
                <a:cs typeface="DilleniaUPC" pitchFamily="18" charset="-34"/>
              </a:rPr>
              <a:t>รายได้ที่	แตกต่าง</a:t>
            </a:r>
            <a:r>
              <a:rPr lang="th-TH" b="1" dirty="0">
                <a:cs typeface="DilleniaUPC" pitchFamily="18" charset="-34"/>
              </a:rPr>
              <a:t>กันไปด้วย</a:t>
            </a:r>
          </a:p>
          <a:p>
            <a:endParaRPr lang="th-TH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th-TH" dirty="0" smtClean="0"/>
              <a:t>การกระจายอำนาจการเงิน การคลังและงบประมาณ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tabLst>
                <a:tab pos="449263" algn="l"/>
              </a:tabLst>
            </a:pPr>
            <a:r>
              <a:rPr lang="th-TH" b="1" dirty="0" smtClean="0">
                <a:cs typeface="DilleniaUPC" pitchFamily="18" charset="-34"/>
              </a:rPr>
              <a:t>1.3 </a:t>
            </a:r>
            <a:r>
              <a:rPr lang="th-TH" b="1" dirty="0">
                <a:cs typeface="DilleniaUPC" pitchFamily="18" charset="-34"/>
              </a:rPr>
              <a:t>ต้องพิจารณาภาพรวมของรายได้ ซึ่งมีองค์ประกอบหลัก </a:t>
            </a:r>
            <a:r>
              <a:rPr lang="th-TH" b="1" dirty="0" smtClean="0">
                <a:cs typeface="DilleniaUPC" pitchFamily="18" charset="-34"/>
              </a:rPr>
              <a:t>3 ส่วน 	คือ </a:t>
            </a:r>
            <a:endParaRPr lang="th-TH" b="1" dirty="0">
              <a:cs typeface="DilleniaUPC" pitchFamily="18" charset="-34"/>
            </a:endParaRPr>
          </a:p>
          <a:p>
            <a:pPr>
              <a:buNone/>
              <a:tabLst>
                <a:tab pos="449263" algn="l"/>
              </a:tabLst>
            </a:pPr>
            <a:r>
              <a:rPr lang="th-TH" b="1" dirty="0" smtClean="0">
                <a:cs typeface="DilleniaUPC" pitchFamily="18" charset="-34"/>
              </a:rPr>
              <a:t>      	รายได้</a:t>
            </a:r>
            <a:r>
              <a:rPr lang="th-TH" b="1" dirty="0">
                <a:cs typeface="DilleniaUPC" pitchFamily="18" charset="-34"/>
              </a:rPr>
              <a:t>ที่จัดเก็บเอง </a:t>
            </a:r>
            <a:endParaRPr lang="th-TH" b="1" dirty="0" smtClean="0">
              <a:cs typeface="DilleniaUPC" pitchFamily="18" charset="-34"/>
            </a:endParaRPr>
          </a:p>
          <a:p>
            <a:pPr>
              <a:buNone/>
              <a:tabLst>
                <a:tab pos="449263" algn="l"/>
              </a:tabLst>
            </a:pPr>
            <a:r>
              <a:rPr lang="th-TH" b="1" dirty="0">
                <a:cs typeface="DilleniaUPC" pitchFamily="18" charset="-34"/>
              </a:rPr>
              <a:t>	</a:t>
            </a:r>
            <a:r>
              <a:rPr lang="th-TH" b="1" dirty="0" smtClean="0">
                <a:cs typeface="DilleniaUPC" pitchFamily="18" charset="-34"/>
              </a:rPr>
              <a:t>		รายได้</a:t>
            </a:r>
            <a:r>
              <a:rPr lang="th-TH" b="1" dirty="0">
                <a:cs typeface="DilleniaUPC" pitchFamily="18" charset="-34"/>
              </a:rPr>
              <a:t>ที่รัฐจัดเก็บให้ </a:t>
            </a:r>
          </a:p>
          <a:p>
            <a:pPr>
              <a:buNone/>
              <a:tabLst>
                <a:tab pos="449263" algn="l"/>
              </a:tabLst>
            </a:pPr>
            <a:r>
              <a:rPr lang="th-TH" b="1" dirty="0" smtClean="0">
                <a:cs typeface="DilleniaUPC" pitchFamily="18" charset="-34"/>
              </a:rPr>
              <a:t>			รายได้</a:t>
            </a:r>
            <a:r>
              <a:rPr lang="th-TH" b="1" dirty="0">
                <a:cs typeface="DilleniaUPC" pitchFamily="18" charset="-34"/>
              </a:rPr>
              <a:t>จากเงินอุดหนุน  </a:t>
            </a:r>
            <a:endParaRPr lang="th-TH" b="1" dirty="0" smtClean="0">
              <a:cs typeface="DilleniaUPC" pitchFamily="18" charset="-34"/>
            </a:endParaRPr>
          </a:p>
          <a:p>
            <a:pPr>
              <a:buNone/>
              <a:tabLst>
                <a:tab pos="449263" algn="l"/>
              </a:tabLst>
            </a:pPr>
            <a:r>
              <a:rPr lang="th-TH" b="1" dirty="0">
                <a:cs typeface="DilleniaUPC" pitchFamily="18" charset="-34"/>
              </a:rPr>
              <a:t>		</a:t>
            </a:r>
            <a:endParaRPr lang="th-TH" b="1" dirty="0" smtClean="0">
              <a:cs typeface="DilleniaUPC" pitchFamily="18" charset="-34"/>
            </a:endParaRPr>
          </a:p>
          <a:p>
            <a:pPr>
              <a:buNone/>
              <a:tabLst>
                <a:tab pos="449263" algn="l"/>
              </a:tabLst>
            </a:pPr>
            <a:r>
              <a:rPr lang="th-TH" b="1" dirty="0">
                <a:cs typeface="DilleniaUPC" pitchFamily="18" charset="-34"/>
              </a:rPr>
              <a:t>	</a:t>
            </a:r>
            <a:r>
              <a:rPr lang="th-TH" b="1" dirty="0" smtClean="0">
                <a:cs typeface="DilleniaUPC" pitchFamily="18" charset="-34"/>
              </a:rPr>
              <a:t>โดย</a:t>
            </a:r>
            <a:r>
              <a:rPr lang="th-TH" b="1" dirty="0">
                <a:cs typeface="DilleniaUPC" pitchFamily="18" charset="-34"/>
              </a:rPr>
              <a:t>ให้ความสำคัญกับรายได้ที่จัดเก็บเองเป็นลำดับแรก  </a:t>
            </a:r>
            <a:endParaRPr lang="th-TH" b="1" dirty="0" smtClean="0">
              <a:cs typeface="DilleniaUPC" pitchFamily="18" charset="-34"/>
            </a:endParaRPr>
          </a:p>
          <a:p>
            <a:pPr>
              <a:buNone/>
              <a:tabLst>
                <a:tab pos="449263" algn="l"/>
              </a:tabLst>
            </a:pPr>
            <a:r>
              <a:rPr lang="th-TH" b="1" dirty="0">
                <a:cs typeface="DilleniaUPC" pitchFamily="18" charset="-34"/>
              </a:rPr>
              <a:t>	</a:t>
            </a:r>
            <a:r>
              <a:rPr lang="th-TH" b="1" dirty="0" smtClean="0">
                <a:cs typeface="DilleniaUPC" pitchFamily="18" charset="-34"/>
              </a:rPr>
              <a:t>เพื่อให้ อปท. มี</a:t>
            </a:r>
            <a:r>
              <a:rPr lang="th-TH" b="1" dirty="0">
                <a:cs typeface="DilleniaUPC" pitchFamily="18" charset="-34"/>
              </a:rPr>
              <a:t>ความเป็นอิสระและพึ่งตนเองได้ในระยะยาว</a:t>
            </a:r>
          </a:p>
          <a:p>
            <a:endParaRPr lang="th-TH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th-TH" dirty="0" smtClean="0"/>
              <a:t>การกระจายอำนาจการเงิน การคลังและงบประมาณ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th-TH" b="1" i="1" dirty="0">
                <a:solidFill>
                  <a:srgbClr val="7030A0"/>
                </a:solidFill>
                <a:cs typeface="DilleniaUPC" pitchFamily="18" charset="-34"/>
              </a:rPr>
              <a:t>2</a:t>
            </a:r>
            <a:r>
              <a:rPr lang="th-TH" b="1" dirty="0" smtClean="0">
                <a:solidFill>
                  <a:srgbClr val="7030A0"/>
                </a:solidFill>
                <a:effectLst/>
                <a:cs typeface="DilleniaUPC" pitchFamily="18" charset="-34"/>
              </a:rPr>
              <a:t>. </a:t>
            </a:r>
            <a:r>
              <a:rPr lang="th-TH" b="1" i="1" u="sng" dirty="0" smtClean="0">
                <a:solidFill>
                  <a:srgbClr val="7030A0"/>
                </a:solidFill>
                <a:effectLst/>
                <a:cs typeface="DilleniaUPC" pitchFamily="18" charset="-34"/>
              </a:rPr>
              <a:t>การปรับปรุงรายได้ที่ อปท. จัดเก็บเอง  ต้องให้ความสำคัญต่อ </a:t>
            </a:r>
          </a:p>
          <a:p>
            <a:r>
              <a:rPr lang="th-TH" b="1" dirty="0" smtClean="0">
                <a:cs typeface="DilleniaUPC" pitchFamily="18" charset="-34"/>
              </a:rPr>
              <a:t>2.1 </a:t>
            </a:r>
            <a:r>
              <a:rPr lang="th-TH" b="1" dirty="0">
                <a:cs typeface="DilleniaUPC" pitchFamily="18" charset="-34"/>
              </a:rPr>
              <a:t>การขยายฐานภาษี</a:t>
            </a:r>
          </a:p>
          <a:p>
            <a:r>
              <a:rPr lang="th-TH" b="1" dirty="0" smtClean="0">
                <a:cs typeface="DilleniaUPC" pitchFamily="18" charset="-34"/>
              </a:rPr>
              <a:t>2.2 </a:t>
            </a:r>
            <a:r>
              <a:rPr lang="th-TH" b="1" dirty="0">
                <a:cs typeface="DilleniaUPC" pitchFamily="18" charset="-34"/>
              </a:rPr>
              <a:t>การกำหนดอัตราภาษี</a:t>
            </a:r>
          </a:p>
          <a:p>
            <a:r>
              <a:rPr lang="th-TH" b="1" dirty="0" smtClean="0">
                <a:cs typeface="DilleniaUPC" pitchFamily="18" charset="-34"/>
              </a:rPr>
              <a:t>2.3 </a:t>
            </a:r>
            <a:r>
              <a:rPr lang="th-TH" b="1" dirty="0">
                <a:cs typeface="DilleniaUPC" pitchFamily="18" charset="-34"/>
              </a:rPr>
              <a:t>การเพิ่มประสิทธิภาพการจัดเก็บภาษี </a:t>
            </a:r>
          </a:p>
          <a:p>
            <a:r>
              <a:rPr lang="th-TH" b="1" dirty="0" smtClean="0">
                <a:cs typeface="DilleniaUPC" pitchFamily="18" charset="-34"/>
              </a:rPr>
              <a:t>2.4 </a:t>
            </a:r>
            <a:r>
              <a:rPr lang="th-TH" b="1" dirty="0">
                <a:cs typeface="DilleniaUPC" pitchFamily="18" charset="-34"/>
              </a:rPr>
              <a:t>ความโปร่งใสในการจัดเก็บภาษี</a:t>
            </a:r>
          </a:p>
          <a:p>
            <a:r>
              <a:rPr lang="th-TH" b="1" dirty="0" smtClean="0">
                <a:cs typeface="DilleniaUPC" pitchFamily="18" charset="-34"/>
              </a:rPr>
              <a:t>2.5 </a:t>
            </a:r>
            <a:r>
              <a:rPr lang="th-TH" b="1" dirty="0">
                <a:cs typeface="DilleniaUPC" pitchFamily="18" charset="-34"/>
              </a:rPr>
              <a:t>การเพิ่มภาษีหรือรายได้ของ อปท. ประเภทใหม่ๆ</a:t>
            </a:r>
          </a:p>
          <a:p>
            <a:r>
              <a:rPr lang="th-TH" b="1" dirty="0" smtClean="0">
                <a:cs typeface="DilleniaUPC" pitchFamily="18" charset="-34"/>
              </a:rPr>
              <a:t>2.6 </a:t>
            </a:r>
            <a:r>
              <a:rPr lang="th-TH" b="1" dirty="0">
                <a:cs typeface="DilleniaUPC" pitchFamily="18" charset="-34"/>
              </a:rPr>
              <a:t>การสนับสนุนให้ อปท. แสวงหาแนวทางเพิ่มรายได้ในรูปแบบอื่น</a:t>
            </a:r>
          </a:p>
          <a:p>
            <a:pPr>
              <a:buNone/>
            </a:pPr>
            <a:r>
              <a:rPr lang="th-TH" b="1" dirty="0" smtClean="0">
                <a:cs typeface="DilleniaUPC" pitchFamily="18" charset="-34"/>
              </a:rPr>
              <a:t>	</a:t>
            </a:r>
            <a:r>
              <a:rPr lang="th-TH" b="1" dirty="0">
                <a:cs typeface="DilleniaUPC" pitchFamily="18" charset="-34"/>
              </a:rPr>
              <a:t> </a:t>
            </a:r>
            <a:r>
              <a:rPr lang="th-TH" b="1" dirty="0" smtClean="0">
                <a:cs typeface="DilleniaUPC" pitchFamily="18" charset="-34"/>
              </a:rPr>
              <a:t>    ที่</a:t>
            </a:r>
            <a:r>
              <a:rPr lang="th-TH" b="1" dirty="0">
                <a:cs typeface="DilleniaUPC" pitchFamily="18" charset="-34"/>
              </a:rPr>
              <a:t>กว้างขวางขึ้นเพื่อให้พึ่งตนเองในระยะยาว </a:t>
            </a:r>
          </a:p>
          <a:p>
            <a:endParaRPr lang="th-TH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th-TH" dirty="0" smtClean="0"/>
              <a:t>การกระจายอำนาจการเงิน การคลังและงบประมาณ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th-TH" b="1" i="1" dirty="0">
                <a:solidFill>
                  <a:srgbClr val="7030A0"/>
                </a:solidFill>
                <a:cs typeface="DilleniaUPC" pitchFamily="18" charset="-34"/>
              </a:rPr>
              <a:t>3</a:t>
            </a:r>
            <a:r>
              <a:rPr lang="th-TH" b="1" i="1" dirty="0" smtClean="0">
                <a:solidFill>
                  <a:srgbClr val="7030A0"/>
                </a:solidFill>
                <a:effectLst/>
                <a:cs typeface="DilleniaUPC" pitchFamily="18" charset="-34"/>
              </a:rPr>
              <a:t>. </a:t>
            </a:r>
            <a:r>
              <a:rPr lang="th-TH" b="1" i="1" u="sng" dirty="0" smtClean="0">
                <a:solidFill>
                  <a:srgbClr val="7030A0"/>
                </a:solidFill>
                <a:effectLst/>
                <a:cs typeface="DilleniaUPC" pitchFamily="18" charset="-34"/>
              </a:rPr>
              <a:t>การปรับปรุงรายได้ที่รัฐจัดแบ่ง จัดสรร หรือจัดเก็บเพิ่มให้ อปท.</a:t>
            </a:r>
          </a:p>
          <a:p>
            <a:r>
              <a:rPr lang="th-TH" b="1" dirty="0" smtClean="0">
                <a:cs typeface="DilleniaUPC" pitchFamily="18" charset="-34"/>
              </a:rPr>
              <a:t>3.1 </a:t>
            </a:r>
            <a:r>
              <a:rPr lang="th-TH" b="1" dirty="0">
                <a:cs typeface="DilleniaUPC" pitchFamily="18" charset="-34"/>
              </a:rPr>
              <a:t>ต้องคำนึงถึงภารกิจ ความรับผิดชอบของ อปท. เป็นหลัก</a:t>
            </a:r>
          </a:p>
          <a:p>
            <a:r>
              <a:rPr lang="th-TH" b="1" dirty="0" smtClean="0">
                <a:cs typeface="DilleniaUPC" pitchFamily="18" charset="-34"/>
              </a:rPr>
              <a:t>3.2 </a:t>
            </a:r>
            <a:r>
              <a:rPr lang="th-TH" b="1" dirty="0">
                <a:cs typeface="DilleniaUPC" pitchFamily="18" charset="-34"/>
              </a:rPr>
              <a:t>กำหนดวิธีจัดแบ่ง หรือจัดสรรที่ชัดเจน และเป็นธรรมต่อ</a:t>
            </a:r>
          </a:p>
          <a:p>
            <a:pPr>
              <a:buNone/>
            </a:pPr>
            <a:r>
              <a:rPr lang="th-TH" b="1" dirty="0">
                <a:cs typeface="DilleniaUPC" pitchFamily="18" charset="-34"/>
              </a:rPr>
              <a:t>	     อปท. แต่ละประเภท</a:t>
            </a:r>
            <a:endParaRPr lang="th-TH" b="1" dirty="0" smtClean="0">
              <a:effectLst/>
              <a:cs typeface="DilleniaUPC" pitchFamily="18" charset="-3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1210</Words>
  <Application>Microsoft Office PowerPoint</Application>
  <PresentationFormat>นำเสนอทางหน้าจอ (4:3)</PresentationFormat>
  <Paragraphs>169</Paragraphs>
  <Slides>34</Slides>
  <Notes>0</Notes>
  <HiddenSlides>0</HiddenSlides>
  <MMClips>0</MMClips>
  <ScaleCrop>false</ScaleCrop>
  <HeadingPairs>
    <vt:vector size="6" baseType="variant">
      <vt:variant>
        <vt:lpstr>ชุดรูปแบบ</vt:lpstr>
      </vt:variant>
      <vt:variant>
        <vt:i4>1</vt:i4>
      </vt:variant>
      <vt:variant>
        <vt:lpstr>เซิร์ฟเวอร์ OLE ฝังตัว</vt:lpstr>
      </vt:variant>
      <vt:variant>
        <vt:i4>1</vt:i4>
      </vt:variant>
      <vt:variant>
        <vt:lpstr>ชื่อเรื่องภาพนิ่ง</vt:lpstr>
      </vt:variant>
      <vt:variant>
        <vt:i4>34</vt:i4>
      </vt:variant>
    </vt:vector>
  </HeadingPairs>
  <TitlesOfParts>
    <vt:vector size="36" baseType="lpstr">
      <vt:lpstr>ชุดรูปแบบของ Office</vt:lpstr>
      <vt:lpstr>แผนภูมิ</vt:lpstr>
      <vt:lpstr>บทที่ 4  การกระจาย อำนาจด้านการคลัง</vt:lpstr>
      <vt:lpstr>แนวคิดและหลักการ</vt:lpstr>
      <vt:lpstr>หลักการกระจายอำนาจ</vt:lpstr>
      <vt:lpstr>หลักการกระจายอำนาจ</vt:lpstr>
      <vt:lpstr>หลักการกระจายอำนาจ</vt:lpstr>
      <vt:lpstr>การกระจายอำนาจการเงิน การคลังและงบประมาณ</vt:lpstr>
      <vt:lpstr>การกระจายอำนาจการเงิน การคลังและงบประมาณ</vt:lpstr>
      <vt:lpstr>การกระจายอำนาจการเงิน การคลังและงบประมาณ</vt:lpstr>
      <vt:lpstr>การกระจายอำนาจการเงิน การคลังและงบประมาณ</vt:lpstr>
      <vt:lpstr>การกระจายอำนาจการเงิน การคลังและงบประมาณ</vt:lpstr>
      <vt:lpstr>การกระจายอำนาจการเงิน การคลังและงบประมาณ</vt:lpstr>
      <vt:lpstr>ภาพนิ่ง 12</vt:lpstr>
      <vt:lpstr>การกระจายอำนาจการคลังของประเทศไทย ภายใต้แผนปฏิบัติฉบับที่ 3 </vt:lpstr>
      <vt:lpstr>การกระจายอำนาจการคลังของประเทศไทย ภายใต้แผนปฏิบัติฉบับที่ 3 </vt:lpstr>
      <vt:lpstr>ภาพนิ่ง 15</vt:lpstr>
      <vt:lpstr>การกระจายอำนาจการคลังของประเทศไทย ภายใต้แผนปฏิบัติฉบับที่ 3</vt:lpstr>
      <vt:lpstr>การกระจายอำนาจการคลังของประเทศไทย ภายใต้แผนปฏิบัติฉบับที่ 3</vt:lpstr>
      <vt:lpstr>การกระจายอำนาจการคลังของประเทศไทย ภายใต้แผนปฏิบัติฉบับที่ 3</vt:lpstr>
      <vt:lpstr>การกระจายอำนาจการคลังของประเทศไทย ภายใต้แผนปฏิบัติฉบับที่ 3</vt:lpstr>
      <vt:lpstr>การกระจายอำนาจการคลังของประเทศไทย ภายใต้แผนปฏิบัติฉบับที่ 3</vt:lpstr>
      <vt:lpstr>การกระจายอำนาจการคลังของประเทศไทย ภายใต้แผนปฏิบัติฉบับที่ 3</vt:lpstr>
      <vt:lpstr>การกระจายอำนาจการคลังของประเทศไทย ภายใต้แผนปฏิบัติฉบับที่ 3</vt:lpstr>
      <vt:lpstr>การกระจายอำนาจทางการคลังที่ผ่านมา</vt:lpstr>
      <vt:lpstr>การกระจายอำนาจทางการคลังที่ผ่านมา</vt:lpstr>
      <vt:lpstr>การกระจายอำนาจทางการคลังที่ผ่านมา</vt:lpstr>
      <vt:lpstr>การกระจายอำนาจทางการคลังที่ผ่านมา</vt:lpstr>
      <vt:lpstr>การกระจายอำนาจทางการคลังที่ผ่านมา</vt:lpstr>
      <vt:lpstr>การกระจายอำนาจทางการคลังที่ผ่านมา</vt:lpstr>
      <vt:lpstr>ปัญหาอุปสรรคในการกระจายอำนาจการคลังที่ผ่านมา</vt:lpstr>
      <vt:lpstr> ข้อเสนอแนะการปรับปรุงในอนาคต </vt:lpstr>
      <vt:lpstr>ข้อเสนอแนะการปรับปรุงในอนาคต</vt:lpstr>
      <vt:lpstr>ข้อเสนอแนะการปรับปรุงในอนาคต</vt:lpstr>
      <vt:lpstr>ข้อเสนอแนะการปรับปรุงในอนาคต</vt:lpstr>
      <vt:lpstr>ภาพนิ่ง 34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บทที่ 4  การกระจาย อำนาจด้านการคลัง</dc:title>
  <dc:creator>User</dc:creator>
  <cp:lastModifiedBy>Admin</cp:lastModifiedBy>
  <cp:revision>24</cp:revision>
  <dcterms:created xsi:type="dcterms:W3CDTF">2014-09-26T10:58:39Z</dcterms:created>
  <dcterms:modified xsi:type="dcterms:W3CDTF">2014-10-03T06:22:57Z</dcterms:modified>
</cp:coreProperties>
</file>